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404" r:id="rId2"/>
    <p:sldId id="384" r:id="rId3"/>
    <p:sldId id="383" r:id="rId4"/>
    <p:sldId id="385" r:id="rId5"/>
    <p:sldId id="388" r:id="rId6"/>
    <p:sldId id="386" r:id="rId7"/>
    <p:sldId id="387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402" r:id="rId16"/>
    <p:sldId id="396" r:id="rId17"/>
    <p:sldId id="403" r:id="rId18"/>
    <p:sldId id="397" r:id="rId19"/>
    <p:sldId id="398" r:id="rId20"/>
    <p:sldId id="399" r:id="rId21"/>
    <p:sldId id="400" r:id="rId22"/>
    <p:sldId id="401" r:id="rId23"/>
    <p:sldId id="298" r:id="rId24"/>
    <p:sldId id="279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Neon Lights" panose="02000000000000000000" pitchFamily="2" charset="0"/>
      <p:regular r:id="rId31"/>
    </p:embeddedFon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Nunito ExtraBold" pitchFamily="2" charset="0"/>
      <p:bold r:id="rId36"/>
      <p:boldItalic r:id="rId37"/>
    </p:embeddedFont>
    <p:embeddedFont>
      <p:font typeface="Tahoma" panose="020B0604030504040204" pitchFamily="34" charset="0"/>
      <p:regular r:id="rId38"/>
      <p:bold r:id="rId3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E1FA"/>
    <a:srgbClr val="FF9933"/>
    <a:srgbClr val="FF0066"/>
    <a:srgbClr val="FFFFFE"/>
    <a:srgbClr val="FF0000"/>
    <a:srgbClr val="FFC000"/>
    <a:srgbClr val="E9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3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" pitchFamily="2" charset="0"/>
              </a:defRPr>
            </a:lvl1pPr>
          </a:lstStyle>
          <a:p>
            <a:fld id="{2FBB2EAA-DB0B-46CD-90FE-46F38F68F97E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" pitchFamily="2" charset="0"/>
              </a:defRPr>
            </a:lvl1pPr>
          </a:lstStyle>
          <a:p>
            <a:fld id="{5D9C1F11-267D-455D-821B-A934EADABAD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056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52832-D9A3-4B77-58FC-7DD6EFD91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F1D8B3-2221-1392-1B18-33472C990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unit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F43529-0571-C998-3145-D60E022B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DF93F7-A666-68E5-E538-CAD9D109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CFC1E8-914C-8203-5EE6-EB2BBF8B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164261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0063E-38A8-87AE-150D-BF808EF3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200B22-C119-5D65-5B74-3AE3ACD84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1C715-EF72-3389-3B86-53DCBE08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D902F4-7796-B98F-9D87-DD969B49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FB4587-FA97-E07D-87F4-BD2C0FE8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204174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FD7463-E474-A151-9A56-FF0D6B4FD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671A5E-1176-556E-67C7-F6C30EE21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4922F-BA8A-8124-1036-BDC933C0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3CBAAB-A51D-BB47-440D-812C4261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05FD49-43E4-F83B-6385-5D917146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8305263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626060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89968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578040" y="101288"/>
            <a:ext cx="11049000" cy="428625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 b="1" cap="all" baseline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37250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998F4-5217-DD67-6172-1E3987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61760-FD4A-8D27-23BE-AE73B09E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7788DE-1326-B66B-F715-AFCBD64F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16AA80-BD48-3F8C-AC82-DC81AE82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F0D81-5D08-E7F6-0B99-775D93DB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568005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7D1C2-D75F-B4D6-FEE9-060456E6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2383F-42C7-7E65-E373-89AA5D083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Nunito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FC7E5D-4427-DC84-333A-54DE8E89B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AAF42A-24CC-E20E-D11F-4FF941C16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30D3AF-0B1C-6353-3D1F-1E856A73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225284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80F54-DA85-8D48-9485-1168C9A4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77C2A2-B1AF-8DF3-670C-A3F5F8ACF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1C7D0B-5D87-7B28-2866-2BE57D4CC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E46D99-63ED-42E3-8D10-12A336DE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FF0352-6BCE-D927-E9DC-67010EE7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4A3239-EE8C-D2BD-434A-6E4A8BFD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99408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65705-C630-B74B-5465-02D61953B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DA710A-C838-C005-B2D8-7C1BD7596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Nunito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297DC3-3AFC-F207-6E7C-FAA80B420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BE30940-7A6B-7073-C0E6-821E0F082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Nunito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6C8C6AD-BC6C-22BC-EB69-FDE7C28679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2388FA-286D-2643-8F81-8FE5495E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DA7D97-839E-7790-7AB3-5FA871A0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55D914-49D3-95E2-3130-1E070E4B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494813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50057-1E6C-6FCF-AB6A-2EC74CB7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711049-76AE-F6DE-77E7-26AE28C7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EC1C69-BE52-D3BB-23A0-1A288186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A3380C-FB5D-9A5A-41D1-06E85AC9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738102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4AC16AE-96D6-CB85-1286-4215414D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DC999DD-914C-EA59-C763-01A19F60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42C50A-3A56-219A-E4BA-31284541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287634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D1780-718B-84CD-277F-5F3F5C4B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F93D62-9633-7CD6-F142-C9521542B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Nunito" pitchFamily="2" charset="0"/>
              </a:defRPr>
            </a:lvl1pPr>
            <a:lvl2pPr>
              <a:defRPr sz="2800">
                <a:latin typeface="Nunito" pitchFamily="2" charset="0"/>
              </a:defRPr>
            </a:lvl2pPr>
            <a:lvl3pPr>
              <a:defRPr sz="2400">
                <a:latin typeface="Nunito" pitchFamily="2" charset="0"/>
              </a:defRPr>
            </a:lvl3pPr>
            <a:lvl4pPr>
              <a:defRPr sz="2000">
                <a:latin typeface="Nunito" pitchFamily="2" charset="0"/>
              </a:defRPr>
            </a:lvl4pPr>
            <a:lvl5pPr>
              <a:defRPr sz="2000">
                <a:latin typeface="Nunito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03395-B9FC-8513-F809-0D975B5C0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Nunito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442097-5536-2879-DD96-8EE9746B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AE90F2-D2C9-42CB-A09E-35BA8880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E6846E-E3DA-A32A-6812-6A6CE725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18090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E882D-BF8B-9597-4791-C7E2707D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2D0A963-8EF9-96FF-CF54-466C1069D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Nunito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58CEEF-B3D1-A158-722E-FA24400F7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Nunito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6477AD-76D6-8550-3C39-BC3F7C36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C62E02-7154-5E41-9E73-2D40A4DC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55BC1-1643-6D5D-8593-E31C2B4C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76852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729C0BC-FF5C-85AE-EF7C-10B949C5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3EB3A-1E01-21CD-7D89-A1CB06B26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E7341B-FF07-609F-FF0A-13DA961C4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27/11/2022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99A7FA-D635-E8F9-2BEB-B52247B7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A883FC-110F-ADD7-AFC3-F0181C09A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BF3EEC-17E0-E9E9-93F1-6192FCF1FB9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2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vascak.cz/data/android/physicsatschool/template.php?s=elpole_vandegraaff&amp;l=pt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61249E0-A1D3-E350-8538-28E23E153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5B90979-7E44-86C6-83D5-3614001C28A0}"/>
              </a:ext>
            </a:extLst>
          </p:cNvPr>
          <p:cNvSpPr txBox="1"/>
          <p:nvPr/>
        </p:nvSpPr>
        <p:spPr>
          <a:xfrm>
            <a:off x="127387" y="3429000"/>
            <a:ext cx="70809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508250" algn="l"/>
              </a:tabLst>
            </a:pPr>
            <a:r>
              <a:rPr lang="pt-BR" sz="3200" dirty="0">
                <a:solidFill>
                  <a:srgbClr val="0B5E98"/>
                </a:solidFill>
                <a:latin typeface="Nunito ExtraBold" pitchFamily="2" charset="0"/>
              </a:rPr>
              <a:t>Carga elétrica e tipos de eletrização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B7AE80-AEA0-6F5B-409D-FD8A25AB0B9A}"/>
              </a:ext>
            </a:extLst>
          </p:cNvPr>
          <p:cNvSpPr txBox="1"/>
          <p:nvPr/>
        </p:nvSpPr>
        <p:spPr>
          <a:xfrm>
            <a:off x="127387" y="4677079"/>
            <a:ext cx="367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52AFEF"/>
                </a:solidFill>
                <a:latin typeface="Nunito" pitchFamily="2" charset="77"/>
              </a:rPr>
              <a:t>Eletrostática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73AE42-367D-B4C1-D677-3C38F3B47EAC}"/>
              </a:ext>
            </a:extLst>
          </p:cNvPr>
          <p:cNvSpPr txBox="1"/>
          <p:nvPr/>
        </p:nvSpPr>
        <p:spPr>
          <a:xfrm>
            <a:off x="307497" y="6247490"/>
            <a:ext cx="1545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52AFEF"/>
                </a:solidFill>
                <a:latin typeface="Nunito" pitchFamily="2" charset="77"/>
              </a:rPr>
              <a:t>AULA 002</a:t>
            </a:r>
          </a:p>
          <a:p>
            <a:endParaRPr lang="pt-BR" sz="1600" dirty="0">
              <a:solidFill>
                <a:srgbClr val="52AFEF"/>
              </a:solidFill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785591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259756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Condutores e isolantes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1027">
            <a:extLst>
              <a:ext uri="{FF2B5EF4-FFF2-40B4-BE49-F238E27FC236}">
                <a16:creationId xmlns:a16="http://schemas.microsoft.com/office/drawing/2014/main" id="{2F7C4CB3-B068-0FE8-6793-602921054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293" y="1780309"/>
            <a:ext cx="8778875" cy="10178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000000">
                <a:gamma/>
                <a:shade val="60000"/>
                <a:invGamma/>
              </a:srgbClr>
            </a:prstShdw>
          </a:effectLst>
        </p:spPr>
        <p:txBody>
          <a:bodyPr lIns="90000" tIns="46800" rIns="90000" bIns="46800"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 charset="0"/>
              </a:rPr>
              <a:t>Alguns materiais, como os metais, possuem elétrons livres em seu interior, permitindo a mobilidade de carga elétrica com uma certa facilidade. Este tipo de material denominamos </a:t>
            </a:r>
            <a:r>
              <a:rPr kumimoji="0" lang="pt-BR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 charset="0"/>
              </a:rPr>
              <a:t>condutores de eletricidade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 charset="0"/>
              </a:rPr>
              <a:t>.</a:t>
            </a:r>
          </a:p>
        </p:txBody>
      </p:sp>
      <p:pic>
        <p:nvPicPr>
          <p:cNvPr id="11" name="Picture 1029" descr="http://www.sobiologia.com.br/figuras/oitava_serie/corrente-eletrica.gif">
            <a:extLst>
              <a:ext uri="{FF2B5EF4-FFF2-40B4-BE49-F238E27FC236}">
                <a16:creationId xmlns:a16="http://schemas.microsoft.com/office/drawing/2014/main" id="{E5550551-C2F4-E922-B889-BF44E1FA0D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29000"/>
            <a:ext cx="4275138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35" descr="http://3.bp.blogspot.com/_Je4aAumKSVU/SFAs5Qb71cI/AAAAAAAABPY/XkHyPmITvDc/s400/placa+mae.jpg">
            <a:extLst>
              <a:ext uri="{FF2B5EF4-FFF2-40B4-BE49-F238E27FC236}">
                <a16:creationId xmlns:a16="http://schemas.microsoft.com/office/drawing/2014/main" id="{9522EB1F-A01F-0C31-A213-8113700F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3276600"/>
            <a:ext cx="40576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4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181898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Condutores e isolantes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CD35A332-C156-BC1B-5190-D2DC5602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45" y="1152207"/>
            <a:ext cx="3734698" cy="5459282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60C6193-5DE7-EE1A-2D86-0D9A883BCB25}"/>
              </a:ext>
            </a:extLst>
          </p:cNvPr>
          <p:cNvCxnSpPr/>
          <p:nvPr/>
        </p:nvCxnSpPr>
        <p:spPr>
          <a:xfrm>
            <a:off x="7269017" y="2960914"/>
            <a:ext cx="0" cy="23513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03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210513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Condutores e isolantes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3">
            <a:extLst>
              <a:ext uri="{FF2B5EF4-FFF2-40B4-BE49-F238E27FC236}">
                <a16:creationId xmlns:a16="http://schemas.microsoft.com/office/drawing/2014/main" id="{DAFBB77D-DBA3-C0C5-88D1-99F2C9E20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82" y="1372728"/>
            <a:ext cx="5749636" cy="190270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prstShdw prst="shdw17" dist="17961" dir="2700000">
              <a:srgbClr val="000000">
                <a:gamma/>
                <a:shade val="60000"/>
                <a:invGamma/>
              </a:srgbClr>
            </a:prstShdw>
          </a:effectLst>
        </p:spPr>
        <p:txBody>
          <a:bodyPr wrap="square" lIns="90000" tIns="46800" rIns="90000" bIns="46800"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 charset="0"/>
              </a:rPr>
              <a:t>Ao contrários dos condutores, existem certos materiais nos quais os elétrons estão firmemente ligados aos respectivos átomos, isto é, são materiais que não possuem elétrons livres. 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57C1F9A-6AFD-801A-F608-545A24517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731" y="1372728"/>
            <a:ext cx="6000173" cy="14410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prstShdw prst="shdw17" dist="17961" dir="2700000">
              <a:srgbClr val="000000">
                <a:gamma/>
                <a:shade val="60000"/>
                <a:invGamma/>
              </a:srgbClr>
            </a:prstShdw>
          </a:effectLst>
        </p:spPr>
        <p:txBody>
          <a:bodyPr wrap="square" lIns="90000" tIns="46800" rIns="90000" bIns="46800">
            <a:spAutoFit/>
          </a:bodyPr>
          <a:lstStyle>
            <a:defPPr>
              <a:defRPr lang="pt-BR"/>
            </a:defPPr>
            <a:lvl1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dirty="0"/>
              <a:t>Os elétrons deste tipo de material não podem se mover livremente em seu interior. Chamamos este tipo de material de isolante elétrico ou dielétrico. 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AF583727-A3DD-A148-7E25-87025723A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647" y="3975980"/>
            <a:ext cx="9352538" cy="833178"/>
          </a:xfrm>
          <a:prstGeom prst="rect">
            <a:avLst/>
          </a:prstGeom>
          <a:solidFill>
            <a:srgbClr val="ABE1FA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rgbClr val="997A5C"/>
            </a:prstShdw>
          </a:effec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</a:rPr>
              <a:t>Exemplos: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</a:rPr>
              <a:t>vidro, seda, plástico, parafina, borracha, madeira seca e porcelana. </a:t>
            </a:r>
          </a:p>
        </p:txBody>
      </p:sp>
    </p:spTree>
    <p:extLst>
      <p:ext uri="{BB962C8B-B14F-4D97-AF65-F5344CB8AC3E}">
        <p14:creationId xmlns:p14="http://schemas.microsoft.com/office/powerpoint/2010/main" val="3998568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16675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Corpos ligados à Terra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1065170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>
            <a:extLst>
              <a:ext uri="{FF2B5EF4-FFF2-40B4-BE49-F238E27FC236}">
                <a16:creationId xmlns:a16="http://schemas.microsoft.com/office/drawing/2014/main" id="{78F76523-5668-DD7F-D8C1-5BDC95AB3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485900"/>
            <a:ext cx="33940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A71044C-18CE-DCC7-203C-4152FB0C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215" y="1493837"/>
            <a:ext cx="3365500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7">
            <a:extLst>
              <a:ext uri="{FF2B5EF4-FFF2-40B4-BE49-F238E27FC236}">
                <a16:creationId xmlns:a16="http://schemas.microsoft.com/office/drawing/2014/main" id="{AA91E388-3001-493F-DFDA-A5619541D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3715" y="2184627"/>
            <a:ext cx="3048000" cy="2282825"/>
          </a:xfrm>
          <a:prstGeom prst="rect">
            <a:avLst/>
          </a:prstGeom>
          <a:solidFill>
            <a:srgbClr val="ABE1FA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rgbClr val="BBE0E3">
                <a:gamma/>
                <a:shade val="60000"/>
                <a:invGamma/>
              </a:srgbClr>
            </a:prstShdw>
          </a:effectLst>
        </p:spPr>
        <p:txBody>
          <a:bodyPr lIns="90000" tIns="46800" rIns="90000" bIns="4680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cs typeface="Arial" charset="0"/>
              </a:rPr>
              <a:t>Um corpo eletrizado, ao ser ligado à Terra por meio de um condutor, perde a sua carga, tornando-se neutro. 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0D77D176-CA92-3DD1-D7CC-7B4143EE9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04" y="5427024"/>
            <a:ext cx="10255250" cy="1325620"/>
          </a:xfrm>
          <a:prstGeom prst="rect">
            <a:avLst/>
          </a:prstGeom>
          <a:solidFill>
            <a:srgbClr val="ABE1FA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rgbClr val="BBE0E3">
                <a:gamma/>
                <a:shade val="60000"/>
                <a:invGamma/>
              </a:srgbClr>
            </a:prstShdw>
          </a:effectLst>
        </p:spPr>
        <p:txBody>
          <a:bodyPr lIns="90000" tIns="46800" rIns="90000" bIns="46800">
            <a:spAutoFit/>
          </a:bodyPr>
          <a:lstStyle>
            <a:defPPr>
              <a:defRPr lang="pt-BR"/>
            </a:defPPr>
            <a:lvl1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cs typeface="Arial" charset="0"/>
              </a:defRPr>
            </a:lvl1pPr>
          </a:lstStyle>
          <a:p>
            <a:r>
              <a:rPr lang="pt-BR" sz="2000" dirty="0"/>
              <a:t>De maneira gerar, em climas úmidos (como o de nosso país), um corpo metálico eletrizado, mesmo apoiado por isolantes, acaba se descarregando depois de um certo tempo. Embora o ar atmosférico seja isolante, a presença de umidade faz com que ele se torne condutor. Assim, o corpo eletrizado perde sua carga para a Terra através do ar.</a:t>
            </a:r>
          </a:p>
        </p:txBody>
      </p:sp>
    </p:spTree>
    <p:extLst>
      <p:ext uri="{BB962C8B-B14F-4D97-AF65-F5344CB8AC3E}">
        <p14:creationId xmlns:p14="http://schemas.microsoft.com/office/powerpoint/2010/main" val="32813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499164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Tipos de eletrização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1210313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7FF171-047F-8B40-9322-A0165A528F7F}"/>
              </a:ext>
            </a:extLst>
          </p:cNvPr>
          <p:cNvSpPr txBox="1"/>
          <p:nvPr/>
        </p:nvSpPr>
        <p:spPr>
          <a:xfrm>
            <a:off x="5276025" y="4013850"/>
            <a:ext cx="6444343" cy="1442948"/>
          </a:xfrm>
          <a:prstGeom prst="roundRect">
            <a:avLst/>
          </a:prstGeom>
          <a:solidFill>
            <a:srgbClr val="ABE1FA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Quando atritamos dois corpos distintos, eletricamente neutros e que possuam uma facilidade mínima de ganhar ou perder elétrons, eles ficam eletrizados</a:t>
            </a:r>
            <a:endParaRPr lang="pt-BR" dirty="0">
              <a:latin typeface="Nunito" pitchFamily="2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65A6028-513D-F856-D8CC-69E208697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3" y="4030819"/>
            <a:ext cx="30575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F51EEF-C445-5B68-D620-8169134C7C23}"/>
              </a:ext>
            </a:extLst>
          </p:cNvPr>
          <p:cNvSpPr txBox="1"/>
          <p:nvPr/>
        </p:nvSpPr>
        <p:spPr>
          <a:xfrm>
            <a:off x="445983" y="1394853"/>
            <a:ext cx="11499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u="none" strike="noStrike" baseline="0" dirty="0">
                <a:solidFill>
                  <a:srgbClr val="1A1A18"/>
                </a:solidFill>
                <a:latin typeface="Arial" panose="020B0604020202020204" pitchFamily="34" charset="0"/>
              </a:rPr>
              <a:t>A eletrização dos corpos ocorre quando um corpo ganha ou perde elétrons.</a:t>
            </a:r>
            <a:endParaRPr lang="pt-BR" sz="2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E1283D-0133-42E7-CD9D-4B6ED08D39E6}"/>
              </a:ext>
            </a:extLst>
          </p:cNvPr>
          <p:cNvSpPr txBox="1"/>
          <p:nvPr/>
        </p:nvSpPr>
        <p:spPr>
          <a:xfrm>
            <a:off x="6408139" y="2281949"/>
            <a:ext cx="41801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b="0" i="0" u="none" strike="noStrike" baseline="0" dirty="0">
                <a:solidFill>
                  <a:srgbClr val="FF0066"/>
                </a:solidFill>
                <a:latin typeface="Neon Lights" panose="02000000000000000000" pitchFamily="2" charset="0"/>
              </a:rPr>
              <a:t>ATRITO</a:t>
            </a:r>
            <a:endParaRPr lang="pt-BR" sz="8000" dirty="0">
              <a:solidFill>
                <a:srgbClr val="FF0066"/>
              </a:solidFill>
              <a:latin typeface="Neon Light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7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346363" y="279255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Tipos de eletrização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346363" y="12248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34429F19-07B2-FC6B-EEBB-3E5E74B21D2A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1537855"/>
            <a:ext cx="3131705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000" dirty="0"/>
              <a:t>Acompanhe a animação</a:t>
            </a:r>
          </a:p>
        </p:txBody>
      </p:sp>
      <p:pic>
        <p:nvPicPr>
          <p:cNvPr id="7" name="Imagem 6">
            <a:hlinkClick r:id="rId2"/>
            <a:extLst>
              <a:ext uri="{FF2B5EF4-FFF2-40B4-BE49-F238E27FC236}">
                <a16:creationId xmlns:a16="http://schemas.microsoft.com/office/drawing/2014/main" id="{F26E4DC8-196D-7496-70B7-53E0CBE4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39565"/>
            <a:ext cx="6939106" cy="434946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9867B083-1CC6-71FF-92AE-3B7E957A062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2625580"/>
            <a:ext cx="3131705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2000" dirty="0"/>
              <a:t>Clique na imagem e conheça o gerador de Van de </a:t>
            </a:r>
            <a:r>
              <a:rPr lang="pt-BR" altLang="pt-BR" sz="2000" dirty="0" err="1"/>
              <a:t>Graaf</a:t>
            </a:r>
            <a:endParaRPr lang="pt-BR" altLang="pt-BR" sz="2000" dirty="0"/>
          </a:p>
        </p:txBody>
      </p:sp>
    </p:spTree>
    <p:extLst>
      <p:ext uri="{BB962C8B-B14F-4D97-AF65-F5344CB8AC3E}">
        <p14:creationId xmlns:p14="http://schemas.microsoft.com/office/powerpoint/2010/main" val="251279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60520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Tipos de eletrização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11232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7FF171-047F-8B40-9322-A0165A528F7F}"/>
              </a:ext>
            </a:extLst>
          </p:cNvPr>
          <p:cNvSpPr txBox="1"/>
          <p:nvPr/>
        </p:nvSpPr>
        <p:spPr>
          <a:xfrm>
            <a:off x="2438401" y="3115692"/>
            <a:ext cx="8171542" cy="1442948"/>
          </a:xfrm>
          <a:prstGeom prst="roundRect">
            <a:avLst/>
          </a:prstGeom>
          <a:solidFill>
            <a:srgbClr val="ABE1FA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Ao encostar dois condutores eletrizados ou um eletrizado e o outro neutro, o condutor com maior quantidade de elétrons sede para o que tem menor quantidade até que se estabeleça um equilíbrio elétrico.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E1283D-0133-42E7-CD9D-4B6ED08D39E6}"/>
              </a:ext>
            </a:extLst>
          </p:cNvPr>
          <p:cNvSpPr txBox="1"/>
          <p:nvPr/>
        </p:nvSpPr>
        <p:spPr>
          <a:xfrm>
            <a:off x="4297260" y="1673825"/>
            <a:ext cx="418011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0" i="0" u="none" strike="noStrike" baseline="0" dirty="0">
                <a:solidFill>
                  <a:srgbClr val="FF0066"/>
                </a:solidFill>
                <a:latin typeface="Neon Lights" panose="02000000000000000000" pitchFamily="2" charset="0"/>
              </a:rPr>
              <a:t>Contato</a:t>
            </a:r>
            <a:endParaRPr lang="pt-BR" sz="6600" dirty="0">
              <a:solidFill>
                <a:srgbClr val="FF0066"/>
              </a:solidFill>
              <a:latin typeface="Neon Lights" panose="020000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4E5133-4134-C8CC-C172-9C57C1F37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4892511"/>
            <a:ext cx="2019300" cy="14192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33430DE-AFE5-8458-9482-C3AA1268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638" y="5068525"/>
            <a:ext cx="2524125" cy="13049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1C20D47-77F1-A7F2-CF2F-8509EAEBF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952" y="5016336"/>
            <a:ext cx="30575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7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0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Tipos de eletrização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0B8A9690-082C-1C17-0670-A533984D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206" y="2934423"/>
            <a:ext cx="4591050" cy="310515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7088AAC-6951-4CCC-8DDF-DAA3B33B03B5}"/>
              </a:ext>
            </a:extLst>
          </p:cNvPr>
          <p:cNvSpPr txBox="1">
            <a:spLocks noChangeArrowheads="1"/>
          </p:cNvSpPr>
          <p:nvPr/>
        </p:nvSpPr>
        <p:spPr>
          <a:xfrm>
            <a:off x="4280476" y="1932852"/>
            <a:ext cx="3131705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2000" dirty="0"/>
              <a:t>Clique na imagem e conheça o simulador</a:t>
            </a:r>
          </a:p>
        </p:txBody>
      </p:sp>
    </p:spTree>
    <p:extLst>
      <p:ext uri="{BB962C8B-B14F-4D97-AF65-F5344CB8AC3E}">
        <p14:creationId xmlns:p14="http://schemas.microsoft.com/office/powerpoint/2010/main" val="375469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9114" y="348385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Tipos de eletrização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40227" y="895492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E1283D-0133-42E7-CD9D-4B6ED08D39E6}"/>
              </a:ext>
            </a:extLst>
          </p:cNvPr>
          <p:cNvSpPr txBox="1"/>
          <p:nvPr/>
        </p:nvSpPr>
        <p:spPr>
          <a:xfrm>
            <a:off x="333624" y="889865"/>
            <a:ext cx="418011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0" i="0" u="none" strike="noStrike" baseline="0" dirty="0">
                <a:solidFill>
                  <a:srgbClr val="FF0066"/>
                </a:solidFill>
                <a:latin typeface="Neon Lights" panose="02000000000000000000" pitchFamily="2" charset="0"/>
              </a:rPr>
              <a:t>Contato</a:t>
            </a:r>
            <a:endParaRPr lang="pt-BR" sz="6600" dirty="0">
              <a:solidFill>
                <a:srgbClr val="FF0066"/>
              </a:solidFill>
              <a:latin typeface="Neon Lights" panose="02000000000000000000" pitchFamily="2" charset="0"/>
            </a:endParaRPr>
          </a:p>
        </p:txBody>
      </p:sp>
      <p:sp>
        <p:nvSpPr>
          <p:cNvPr id="2" name="Oval 5">
            <a:extLst>
              <a:ext uri="{FF2B5EF4-FFF2-40B4-BE49-F238E27FC236}">
                <a16:creationId xmlns:a16="http://schemas.microsoft.com/office/drawing/2014/main" id="{0BB43FBF-85E7-E49B-9A99-BBA064891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8328" y="1935885"/>
            <a:ext cx="1362075" cy="1295400"/>
          </a:xfrm>
          <a:prstGeom prst="ellipse">
            <a:avLst/>
          </a:prstGeom>
          <a:gradFill flip="none" rotWithShape="1">
            <a:gsLst>
              <a:gs pos="0">
                <a:srgbClr val="FF9933">
                  <a:shade val="30000"/>
                  <a:satMod val="115000"/>
                </a:srgbClr>
              </a:gs>
              <a:gs pos="50000">
                <a:srgbClr val="FF9933">
                  <a:shade val="67500"/>
                  <a:satMod val="115000"/>
                </a:srgbClr>
              </a:gs>
              <a:gs pos="100000">
                <a:srgbClr val="FF9933">
                  <a:shade val="100000"/>
                  <a:satMod val="115000"/>
                </a:srgbClr>
              </a:gs>
            </a:gsLst>
            <a:lin ang="8100000" scaled="1"/>
            <a:tileRect/>
          </a:gradFill>
          <a:ln w="158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B7A946D0-2760-53B6-E11A-E7DC9EA0B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228" y="2050185"/>
            <a:ext cx="360363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66DE8350-A342-0A2A-B8D1-BE6C3FEC3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2791" y="2640735"/>
            <a:ext cx="360362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BFA72091-DD52-AD63-A6BD-07515886A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141" y="2556598"/>
            <a:ext cx="36036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5CC37675-C03E-30C7-3A31-48661D92D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141" y="1980335"/>
            <a:ext cx="360362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34D4B8-3128-6A81-BF1A-3767C2AD2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7241" y="1935885"/>
            <a:ext cx="1362075" cy="1295400"/>
          </a:xfrm>
          <a:prstGeom prst="ellipse">
            <a:avLst/>
          </a:prstGeom>
          <a:gradFill flip="none" rotWithShape="1">
            <a:gsLst>
              <a:gs pos="0">
                <a:srgbClr val="ABE1FA">
                  <a:shade val="30000"/>
                  <a:satMod val="115000"/>
                </a:srgbClr>
              </a:gs>
              <a:gs pos="50000">
                <a:srgbClr val="ABE1FA">
                  <a:shade val="67500"/>
                  <a:satMod val="115000"/>
                </a:srgbClr>
              </a:gs>
              <a:gs pos="100000">
                <a:srgbClr val="ABE1FA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58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D00CC1FD-B7EA-0274-8562-EA6BB267C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141" y="2051773"/>
            <a:ext cx="36036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D6844454-8549-8585-F8D5-BA9681A1C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7966" y="2643910"/>
            <a:ext cx="360362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8008C9D8-BF6E-7BD9-3488-6256510D1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703" y="2499448"/>
            <a:ext cx="360363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_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834982B8-B345-3194-C60F-DC36B86F9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428" y="1778723"/>
            <a:ext cx="360363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_</a:t>
            </a: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71AA8ED8-EA6A-0C6E-8120-41B52E7F5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928" y="1681885"/>
            <a:ext cx="4333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1F264929-5A04-677A-C036-A5387177D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1341" y="1694585"/>
            <a:ext cx="4333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9F26C972-21E0-23BC-89EC-17805D585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066" y="2283548"/>
            <a:ext cx="36036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</a:p>
        </p:txBody>
      </p:sp>
      <p:sp>
        <p:nvSpPr>
          <p:cNvPr id="22" name="Oval 24">
            <a:extLst>
              <a:ext uri="{FF2B5EF4-FFF2-40B4-BE49-F238E27FC236}">
                <a16:creationId xmlns:a16="http://schemas.microsoft.com/office/drawing/2014/main" id="{E9514BAF-121F-1914-C0FA-184B5941C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466" y="3507510"/>
            <a:ext cx="1362075" cy="1295400"/>
          </a:xfrm>
          <a:prstGeom prst="ellipse">
            <a:avLst/>
          </a:prstGeom>
          <a:gradFill flip="none" rotWithShape="1">
            <a:gsLst>
              <a:gs pos="0">
                <a:srgbClr val="FF9933">
                  <a:shade val="30000"/>
                  <a:satMod val="115000"/>
                </a:srgbClr>
              </a:gs>
              <a:gs pos="50000">
                <a:srgbClr val="FF9933">
                  <a:shade val="67500"/>
                  <a:satMod val="115000"/>
                </a:srgbClr>
              </a:gs>
              <a:gs pos="100000">
                <a:srgbClr val="FF9933">
                  <a:shade val="100000"/>
                  <a:satMod val="115000"/>
                </a:srgbClr>
              </a:gs>
            </a:gsLst>
            <a:lin ang="8100000" scaled="1"/>
            <a:tileRect/>
          </a:gradFill>
          <a:ln w="158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5">
            <a:extLst>
              <a:ext uri="{FF2B5EF4-FFF2-40B4-BE49-F238E27FC236}">
                <a16:creationId xmlns:a16="http://schemas.microsoft.com/office/drawing/2014/main" id="{876A4340-C0DF-FFDD-FCED-410A20E82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366" y="3621810"/>
            <a:ext cx="360362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24" name="Text Box 26">
            <a:extLst>
              <a:ext uri="{FF2B5EF4-FFF2-40B4-BE49-F238E27FC236}">
                <a16:creationId xmlns:a16="http://schemas.microsoft.com/office/drawing/2014/main" id="{3D66D98E-7160-8C24-1076-8F930031A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928" y="4212360"/>
            <a:ext cx="360363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25" name="Text Box 27">
            <a:extLst>
              <a:ext uri="{FF2B5EF4-FFF2-40B4-BE49-F238E27FC236}">
                <a16:creationId xmlns:a16="http://schemas.microsoft.com/office/drawing/2014/main" id="{438627EF-CC27-2EE7-99F3-2BF220E9D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278" y="4128223"/>
            <a:ext cx="360363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26" name="Text Box 28">
            <a:extLst>
              <a:ext uri="{FF2B5EF4-FFF2-40B4-BE49-F238E27FC236}">
                <a16:creationId xmlns:a16="http://schemas.microsoft.com/office/drawing/2014/main" id="{734873B0-6144-2F4C-4BBB-CA73668A2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278" y="3551960"/>
            <a:ext cx="360363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27" name="Oval 29">
            <a:extLst>
              <a:ext uri="{FF2B5EF4-FFF2-40B4-BE49-F238E27FC236}">
                <a16:creationId xmlns:a16="http://schemas.microsoft.com/office/drawing/2014/main" id="{71CC9B3F-9025-E2BD-BA87-94285AD9D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9541" y="3507510"/>
            <a:ext cx="1362075" cy="1295400"/>
          </a:xfrm>
          <a:prstGeom prst="ellipse">
            <a:avLst/>
          </a:prstGeom>
          <a:gradFill flip="none" rotWithShape="1">
            <a:gsLst>
              <a:gs pos="0">
                <a:srgbClr val="ABE1FA">
                  <a:shade val="30000"/>
                  <a:satMod val="115000"/>
                </a:srgbClr>
              </a:gs>
              <a:gs pos="50000">
                <a:srgbClr val="ABE1FA">
                  <a:shade val="67500"/>
                  <a:satMod val="115000"/>
                </a:srgbClr>
              </a:gs>
              <a:gs pos="100000">
                <a:srgbClr val="ABE1FA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58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 Box 30">
            <a:extLst>
              <a:ext uri="{FF2B5EF4-FFF2-40B4-BE49-F238E27FC236}">
                <a16:creationId xmlns:a16="http://schemas.microsoft.com/office/drawing/2014/main" id="{FE5C38DE-CC49-75BF-601F-A1318F42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5441" y="3623398"/>
            <a:ext cx="36036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29" name="Text Box 31">
            <a:extLst>
              <a:ext uri="{FF2B5EF4-FFF2-40B4-BE49-F238E27FC236}">
                <a16:creationId xmlns:a16="http://schemas.microsoft.com/office/drawing/2014/main" id="{E8967977-90DB-3F25-F78F-61E7C08B0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0266" y="4228235"/>
            <a:ext cx="360362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30" name="Text Box 32">
            <a:extLst>
              <a:ext uri="{FF2B5EF4-FFF2-40B4-BE49-F238E27FC236}">
                <a16:creationId xmlns:a16="http://schemas.microsoft.com/office/drawing/2014/main" id="{B842B1C9-A942-A162-7DD2-1362DB556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003" y="4071073"/>
            <a:ext cx="360363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_</a:t>
            </a:r>
          </a:p>
        </p:txBody>
      </p:sp>
      <p:sp>
        <p:nvSpPr>
          <p:cNvPr id="31" name="Text Box 33">
            <a:extLst>
              <a:ext uri="{FF2B5EF4-FFF2-40B4-BE49-F238E27FC236}">
                <a16:creationId xmlns:a16="http://schemas.microsoft.com/office/drawing/2014/main" id="{DC30A68A-123F-E89C-D812-2566D9B88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1703" y="3436073"/>
            <a:ext cx="360363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_</a:t>
            </a:r>
          </a:p>
        </p:txBody>
      </p:sp>
      <p:sp>
        <p:nvSpPr>
          <p:cNvPr id="32" name="Text Box 34">
            <a:extLst>
              <a:ext uri="{FF2B5EF4-FFF2-40B4-BE49-F238E27FC236}">
                <a16:creationId xmlns:a16="http://schemas.microsoft.com/office/drawing/2014/main" id="{E943D097-21DA-EDEF-EA82-6A96DA551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653" y="3266210"/>
            <a:ext cx="4333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33" name="Text Box 35">
            <a:extLst>
              <a:ext uri="{FF2B5EF4-FFF2-40B4-BE49-F238E27FC236}">
                <a16:creationId xmlns:a16="http://schemas.microsoft.com/office/drawing/2014/main" id="{607752BD-19E6-AD0A-4F28-99947B34F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3641" y="3266210"/>
            <a:ext cx="4333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34" name="Freeform 37">
            <a:extLst>
              <a:ext uri="{FF2B5EF4-FFF2-40B4-BE49-F238E27FC236}">
                <a16:creationId xmlns:a16="http://schemas.microsoft.com/office/drawing/2014/main" id="{32B19B30-68FE-DD39-F2B5-20D15643C9E3}"/>
              </a:ext>
            </a:extLst>
          </p:cNvPr>
          <p:cNvSpPr>
            <a:spLocks/>
          </p:cNvSpPr>
          <p:nvPr/>
        </p:nvSpPr>
        <p:spPr bwMode="auto">
          <a:xfrm>
            <a:off x="5804703" y="3513860"/>
            <a:ext cx="1136650" cy="525463"/>
          </a:xfrm>
          <a:custGeom>
            <a:avLst/>
            <a:gdLst/>
            <a:ahLst/>
            <a:cxnLst>
              <a:cxn ang="0">
                <a:pos x="93" y="76"/>
              </a:cxn>
              <a:cxn ang="0">
                <a:pos x="9" y="176"/>
              </a:cxn>
              <a:cxn ang="0">
                <a:pos x="101" y="291"/>
              </a:cxn>
              <a:cxn ang="0">
                <a:pos x="524" y="284"/>
              </a:cxn>
              <a:cxn ang="0">
                <a:pos x="593" y="330"/>
              </a:cxn>
              <a:cxn ang="0">
                <a:pos x="708" y="322"/>
              </a:cxn>
              <a:cxn ang="0">
                <a:pos x="716" y="299"/>
              </a:cxn>
              <a:cxn ang="0">
                <a:pos x="708" y="107"/>
              </a:cxn>
              <a:cxn ang="0">
                <a:pos x="677" y="76"/>
              </a:cxn>
              <a:cxn ang="0">
                <a:pos x="508" y="0"/>
              </a:cxn>
              <a:cxn ang="0">
                <a:pos x="170" y="23"/>
              </a:cxn>
              <a:cxn ang="0">
                <a:pos x="116" y="76"/>
              </a:cxn>
              <a:cxn ang="0">
                <a:pos x="93" y="76"/>
              </a:cxn>
            </a:cxnLst>
            <a:rect l="0" t="0" r="r" b="b"/>
            <a:pathLst>
              <a:path w="716" h="331">
                <a:moveTo>
                  <a:pt x="93" y="76"/>
                </a:moveTo>
                <a:cubicBezTo>
                  <a:pt x="50" y="105"/>
                  <a:pt x="26" y="126"/>
                  <a:pt x="9" y="176"/>
                </a:cubicBezTo>
                <a:cubicBezTo>
                  <a:pt x="19" y="296"/>
                  <a:pt x="0" y="279"/>
                  <a:pt x="101" y="291"/>
                </a:cubicBezTo>
                <a:cubicBezTo>
                  <a:pt x="275" y="286"/>
                  <a:pt x="367" y="274"/>
                  <a:pt x="524" y="284"/>
                </a:cubicBezTo>
                <a:cubicBezTo>
                  <a:pt x="555" y="293"/>
                  <a:pt x="570" y="307"/>
                  <a:pt x="593" y="330"/>
                </a:cubicBezTo>
                <a:cubicBezTo>
                  <a:pt x="631" y="327"/>
                  <a:pt x="671" y="331"/>
                  <a:pt x="708" y="322"/>
                </a:cubicBezTo>
                <a:cubicBezTo>
                  <a:pt x="716" y="320"/>
                  <a:pt x="716" y="307"/>
                  <a:pt x="716" y="299"/>
                </a:cubicBezTo>
                <a:cubicBezTo>
                  <a:pt x="716" y="235"/>
                  <a:pt x="715" y="171"/>
                  <a:pt x="708" y="107"/>
                </a:cubicBezTo>
                <a:cubicBezTo>
                  <a:pt x="706" y="92"/>
                  <a:pt x="689" y="85"/>
                  <a:pt x="677" y="76"/>
                </a:cubicBezTo>
                <a:cubicBezTo>
                  <a:pt x="625" y="36"/>
                  <a:pt x="562" y="35"/>
                  <a:pt x="508" y="0"/>
                </a:cubicBezTo>
                <a:cubicBezTo>
                  <a:pt x="391" y="6"/>
                  <a:pt x="288" y="17"/>
                  <a:pt x="170" y="23"/>
                </a:cubicBezTo>
                <a:cubicBezTo>
                  <a:pt x="143" y="41"/>
                  <a:pt x="139" y="63"/>
                  <a:pt x="116" y="76"/>
                </a:cubicBezTo>
                <a:cubicBezTo>
                  <a:pt x="90" y="91"/>
                  <a:pt x="93" y="90"/>
                  <a:pt x="93" y="76"/>
                </a:cubicBezTo>
                <a:close/>
              </a:path>
            </a:pathLst>
          </a:custGeom>
          <a:noFill/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Oval 38">
            <a:extLst>
              <a:ext uri="{FF2B5EF4-FFF2-40B4-BE49-F238E27FC236}">
                <a16:creationId xmlns:a16="http://schemas.microsoft.com/office/drawing/2014/main" id="{C16D4EE7-3701-2E36-2AB4-A998A84B6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841" y="3651973"/>
            <a:ext cx="1223962" cy="431800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Oval 39">
            <a:extLst>
              <a:ext uri="{FF2B5EF4-FFF2-40B4-BE49-F238E27FC236}">
                <a16:creationId xmlns:a16="http://schemas.microsoft.com/office/drawing/2014/main" id="{BDC5D07E-4B9A-B2E3-6ABF-FB0312159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841" y="4228235"/>
            <a:ext cx="1223962" cy="431800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Oval 40">
            <a:extLst>
              <a:ext uri="{FF2B5EF4-FFF2-40B4-BE49-F238E27FC236}">
                <a16:creationId xmlns:a16="http://schemas.microsoft.com/office/drawing/2014/main" id="{C6E5535A-5FBD-7CA5-D62C-AE60A19AC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7216" y="5056910"/>
            <a:ext cx="1362075" cy="1295400"/>
          </a:xfrm>
          <a:prstGeom prst="ellipse">
            <a:avLst/>
          </a:prstGeom>
          <a:gradFill flip="none" rotWithShape="1">
            <a:gsLst>
              <a:gs pos="0">
                <a:srgbClr val="FF9933">
                  <a:shade val="30000"/>
                  <a:satMod val="115000"/>
                </a:srgbClr>
              </a:gs>
              <a:gs pos="50000">
                <a:srgbClr val="FF9933">
                  <a:shade val="67500"/>
                  <a:satMod val="115000"/>
                </a:srgbClr>
              </a:gs>
              <a:gs pos="100000">
                <a:srgbClr val="FF9933">
                  <a:shade val="100000"/>
                  <a:satMod val="115000"/>
                </a:srgbClr>
              </a:gs>
            </a:gsLst>
            <a:lin ang="8100000" scaled="1"/>
            <a:tileRect/>
          </a:gradFill>
          <a:ln w="158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84150CD0-45F2-B854-D983-894B2AC6F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316" y="5595073"/>
            <a:ext cx="360362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39" name="Text Box 44">
            <a:extLst>
              <a:ext uri="{FF2B5EF4-FFF2-40B4-BE49-F238E27FC236}">
                <a16:creationId xmlns:a16="http://schemas.microsoft.com/office/drawing/2014/main" id="{FAFFFBA8-0179-87D9-5EAD-0BC950853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628" y="5126760"/>
            <a:ext cx="360363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40" name="Oval 45">
            <a:extLst>
              <a:ext uri="{FF2B5EF4-FFF2-40B4-BE49-F238E27FC236}">
                <a16:creationId xmlns:a16="http://schemas.microsoft.com/office/drawing/2014/main" id="{3187CB28-7B5D-8EE4-4DBF-DBB2C791B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128" y="5056910"/>
            <a:ext cx="1362075" cy="1295400"/>
          </a:xfrm>
          <a:prstGeom prst="ellipse">
            <a:avLst/>
          </a:prstGeom>
          <a:gradFill flip="none" rotWithShape="1">
            <a:gsLst>
              <a:gs pos="0">
                <a:srgbClr val="ABE1FA">
                  <a:shade val="30000"/>
                  <a:satMod val="115000"/>
                </a:srgbClr>
              </a:gs>
              <a:gs pos="50000">
                <a:srgbClr val="ABE1FA">
                  <a:shade val="67500"/>
                  <a:satMod val="115000"/>
                </a:srgbClr>
              </a:gs>
              <a:gs pos="100000">
                <a:srgbClr val="ABE1FA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58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46">
            <a:extLst>
              <a:ext uri="{FF2B5EF4-FFF2-40B4-BE49-F238E27FC236}">
                <a16:creationId xmlns:a16="http://schemas.microsoft.com/office/drawing/2014/main" id="{444C025E-2817-4399-FE2C-942232BCD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2028" y="5172798"/>
            <a:ext cx="360363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42" name="Text Box 47">
            <a:extLst>
              <a:ext uri="{FF2B5EF4-FFF2-40B4-BE49-F238E27FC236}">
                <a16:creationId xmlns:a16="http://schemas.microsoft.com/office/drawing/2014/main" id="{0551AE20-7E70-E078-FAA7-4793D9BFF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6853" y="5764935"/>
            <a:ext cx="360363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sp>
        <p:nvSpPr>
          <p:cNvPr id="43" name="Text Box 50">
            <a:extLst>
              <a:ext uri="{FF2B5EF4-FFF2-40B4-BE49-F238E27FC236}">
                <a16:creationId xmlns:a16="http://schemas.microsoft.com/office/drawing/2014/main" id="{E368F14B-A559-62AC-C445-092232F30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816" y="4802910"/>
            <a:ext cx="4333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44" name="Text Box 51">
            <a:extLst>
              <a:ext uri="{FF2B5EF4-FFF2-40B4-BE49-F238E27FC236}">
                <a16:creationId xmlns:a16="http://schemas.microsoft.com/office/drawing/2014/main" id="{3797DA10-5C83-08DE-B5AD-B35C7A79A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0228" y="4815610"/>
            <a:ext cx="4333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45" name="Text Box 53">
            <a:extLst>
              <a:ext uri="{FF2B5EF4-FFF2-40B4-BE49-F238E27FC236}">
                <a16:creationId xmlns:a16="http://schemas.microsoft.com/office/drawing/2014/main" id="{FF746690-23DC-BEDF-28D4-B96E85527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916" y="1778723"/>
            <a:ext cx="7207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 Q</a:t>
            </a:r>
          </a:p>
        </p:txBody>
      </p:sp>
      <p:sp>
        <p:nvSpPr>
          <p:cNvPr id="46" name="Text Box 54">
            <a:extLst>
              <a:ext uri="{FF2B5EF4-FFF2-40B4-BE49-F238E27FC236}">
                <a16:creationId xmlns:a16="http://schemas.microsoft.com/office/drawing/2014/main" id="{18F411BF-A8EF-C8D8-BBCF-70783AA9D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4703" y="1778723"/>
            <a:ext cx="4413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</a:p>
        </p:txBody>
      </p:sp>
      <p:sp>
        <p:nvSpPr>
          <p:cNvPr id="47" name="Text Box 55">
            <a:extLst>
              <a:ext uri="{FF2B5EF4-FFF2-40B4-BE49-F238E27FC236}">
                <a16:creationId xmlns:a16="http://schemas.microsoft.com/office/drawing/2014/main" id="{8538AF18-DF76-5678-4F2D-CA4261214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816" y="5066435"/>
            <a:ext cx="1009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 Q/2</a:t>
            </a:r>
          </a:p>
        </p:txBody>
      </p:sp>
      <p:sp>
        <p:nvSpPr>
          <p:cNvPr id="48" name="Text Box 56">
            <a:extLst>
              <a:ext uri="{FF2B5EF4-FFF2-40B4-BE49-F238E27FC236}">
                <a16:creationId xmlns:a16="http://schemas.microsoft.com/office/drawing/2014/main" id="{A9B5D57A-35F9-DF94-9CAB-6033ED8B7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9303" y="5079135"/>
            <a:ext cx="1009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 Q/2</a:t>
            </a:r>
          </a:p>
        </p:txBody>
      </p:sp>
      <p:sp>
        <p:nvSpPr>
          <p:cNvPr id="49" name="Text Box 57">
            <a:extLst>
              <a:ext uri="{FF2B5EF4-FFF2-40B4-BE49-F238E27FC236}">
                <a16:creationId xmlns:a16="http://schemas.microsoft.com/office/drawing/2014/main" id="{7207BC0A-253B-7AD3-C474-CFA965AC2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091" y="2786785"/>
            <a:ext cx="161925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000">
                <a:solidFill>
                  <a:srgbClr val="FF6600"/>
                </a:solidFill>
                <a:latin typeface="Nunito" pitchFamily="2" charset="0"/>
              </a:rPr>
              <a:t>Eletrizado</a:t>
            </a:r>
          </a:p>
        </p:txBody>
      </p:sp>
      <p:sp>
        <p:nvSpPr>
          <p:cNvPr id="50" name="Text Box 58">
            <a:extLst>
              <a:ext uri="{FF2B5EF4-FFF2-40B4-BE49-F238E27FC236}">
                <a16:creationId xmlns:a16="http://schemas.microsoft.com/office/drawing/2014/main" id="{C89C8A49-A43C-D5F2-D11F-4AC442348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8691" y="2786785"/>
            <a:ext cx="122396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000">
                <a:solidFill>
                  <a:srgbClr val="FF6600"/>
                </a:solidFill>
                <a:latin typeface="Nunito" pitchFamily="2" charset="0"/>
              </a:rPr>
              <a:t>Neutro</a:t>
            </a:r>
          </a:p>
        </p:txBody>
      </p:sp>
      <p:sp>
        <p:nvSpPr>
          <p:cNvPr id="51" name="Text Box 59">
            <a:extLst>
              <a:ext uri="{FF2B5EF4-FFF2-40B4-BE49-F238E27FC236}">
                <a16:creationId xmlns:a16="http://schemas.microsoft.com/office/drawing/2014/main" id="{B85D5237-428C-F333-AC75-C5C578D54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216" y="5955435"/>
            <a:ext cx="161925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000">
                <a:solidFill>
                  <a:srgbClr val="FF6600"/>
                </a:solidFill>
                <a:latin typeface="Nunito" pitchFamily="2" charset="0"/>
              </a:rPr>
              <a:t>Eletrizado</a:t>
            </a:r>
          </a:p>
        </p:txBody>
      </p:sp>
      <p:sp>
        <p:nvSpPr>
          <p:cNvPr id="52" name="Text Box 60">
            <a:extLst>
              <a:ext uri="{FF2B5EF4-FFF2-40B4-BE49-F238E27FC236}">
                <a16:creationId xmlns:a16="http://schemas.microsoft.com/office/drawing/2014/main" id="{82244A87-6750-623A-DC75-6EF545238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5666" y="5810973"/>
            <a:ext cx="161925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000">
                <a:solidFill>
                  <a:srgbClr val="FF6600"/>
                </a:solidFill>
                <a:latin typeface="Nunito" pitchFamily="2" charset="0"/>
              </a:rPr>
              <a:t>Eletrizado</a:t>
            </a:r>
          </a:p>
        </p:txBody>
      </p:sp>
    </p:spTree>
    <p:extLst>
      <p:ext uri="{BB962C8B-B14F-4D97-AF65-F5344CB8AC3E}">
        <p14:creationId xmlns:p14="http://schemas.microsoft.com/office/powerpoint/2010/main" val="33122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000"/>
                            </p:stCondLst>
                            <p:childTnLst>
                              <p:par>
                                <p:cTn id="1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C -0.00091 -0.00185 -0.00117 -0.00417 -0.00261 -0.00533 C -0.00508 -0.00741 -0.01055 -0.00903 -0.01055 -0.0088 C -0.01367 -0.00834 -0.01706 -0.00834 -0.01992 -0.00718 C -0.02552 -0.0051 -0.02969 0.00532 -0.03737 0.00879 C -0.04727 0.00787 -0.05833 0.01157 -0.06524 0.00162 C -0.06706 0.00231 -0.0707 0.00347 -0.0707 0.0037 " pathEditMode="relative" rAng="0" ptsTypes="AAAAAAA">
                                      <p:cBhvr>
                                        <p:cTn id="14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-23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C 0.00743 -0.00347 0.00782 -0.0037 0.01341 -0.01065 C 0.01732 -0.00879 0.02136 -0.00717 0.02539 -0.00532 C 0.02644 -0.00116 0.02513 0.00486 0.028 0.00718 C 0.02904 0.0081 0.02956 0.00371 0.03073 0.00347 C 0.03685 0.00185 0.0431 0.00232 0.04935 0.00185 C 0.05104 -0.00509 0.05209 -0.00671 0.05729 -0.00879 C 0.06081 -0.00463 0.05886 -0.00532 0.06263 -0.00532 " pathEditMode="relative" rAng="0" ptsTypes="AAAAAAAA">
                                      <p:cBhvr>
                                        <p:cTn id="1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00"/>
                            </p:stCondLst>
                            <p:childTnLst>
                              <p:par>
                                <p:cTn id="1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000"/>
                            </p:stCondLst>
                            <p:childTnLst>
                              <p:par>
                                <p:cTn id="1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1" grpId="0"/>
      <p:bldP spid="13" grpId="0"/>
      <p:bldP spid="14" grpId="0" animBg="1"/>
      <p:bldP spid="15" grpId="0"/>
      <p:bldP spid="16" grpId="0"/>
      <p:bldP spid="17" grpId="0"/>
      <p:bldP spid="18" grpId="0"/>
      <p:bldP spid="19" grpId="0"/>
      <p:bldP spid="21" grpId="0"/>
      <p:bldP spid="22" grpId="0" animBg="1"/>
      <p:bldP spid="23" grpId="0"/>
      <p:bldP spid="24" grpId="0"/>
      <p:bldP spid="25" grpId="0"/>
      <p:bldP spid="25" grpId="1"/>
      <p:bldP spid="26" grpId="0"/>
      <p:bldP spid="26" grpId="1"/>
      <p:bldP spid="27" grpId="0" animBg="1"/>
      <p:bldP spid="28" grpId="0"/>
      <p:bldP spid="28" grpId="1"/>
      <p:bldP spid="29" grpId="0"/>
      <p:bldP spid="30" grpId="0"/>
      <p:bldP spid="30" grpId="1"/>
      <p:bldP spid="31" grpId="0"/>
      <p:bldP spid="31" grpId="1"/>
      <p:bldP spid="31" grpId="2"/>
      <p:bldP spid="32" grpId="0"/>
      <p:bldP spid="33" grpId="0"/>
      <p:bldP spid="35" grpId="0" animBg="1"/>
      <p:bldP spid="35" grpId="1" animBg="1"/>
      <p:bldP spid="36" grpId="0" animBg="1"/>
      <p:bldP spid="36" grpId="1" animBg="1"/>
      <p:bldP spid="37" grpId="0" animBg="1"/>
      <p:bldP spid="39" grpId="0"/>
      <p:bldP spid="40" grpId="0" animBg="1"/>
      <p:bldP spid="41" grpId="0"/>
      <p:bldP spid="42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17714" y="-103589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solidFill>
                  <a:schemeClr val="bg1"/>
                </a:solidFill>
                <a:latin typeface="Nunito ExtraBold" pitchFamily="2" charset="0"/>
              </a:rPr>
              <a:t>Exercício</a:t>
            </a:r>
            <a:r>
              <a:rPr lang="pt-BR" altLang="pt-BR" sz="2800" dirty="0">
                <a:latin typeface="Nunito ExtraBold" pitchFamily="2" charset="0"/>
              </a:rPr>
              <a:t>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17714" y="690944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442AEBC4-0FF5-F6F7-4A29-0E267AB637CA}"/>
              </a:ext>
            </a:extLst>
          </p:cNvPr>
          <p:cNvSpPr txBox="1"/>
          <p:nvPr/>
        </p:nvSpPr>
        <p:spPr>
          <a:xfrm>
            <a:off x="217714" y="795390"/>
            <a:ext cx="11756571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0" i="0" u="none" strike="noStrike" baseline="0" dirty="0">
                <a:latin typeface="Nunito" pitchFamily="2" charset="0"/>
              </a:rPr>
              <a:t>Considere três esferas metálicas idênticas e isoladas. Uma esfera </a:t>
            </a:r>
            <a:r>
              <a:rPr lang="pt-BR" sz="2000" b="0" i="1" u="none" strike="noStrike" baseline="0" dirty="0">
                <a:latin typeface="Nunito" pitchFamily="2" charset="0"/>
              </a:rPr>
              <a:t>A </a:t>
            </a:r>
            <a:r>
              <a:rPr lang="pt-BR" sz="2000" b="0" i="0" u="none" strike="noStrike" baseline="0" dirty="0">
                <a:latin typeface="Nunito" pitchFamily="2" charset="0"/>
              </a:rPr>
              <a:t>está eletrizada com carga 4Q, e as esferas </a:t>
            </a:r>
            <a:r>
              <a:rPr lang="pt-BR" sz="2000" b="0" i="1" u="none" strike="noStrike" baseline="0" dirty="0">
                <a:latin typeface="Nunito" pitchFamily="2" charset="0"/>
              </a:rPr>
              <a:t>B </a:t>
            </a:r>
            <a:r>
              <a:rPr lang="pt-BR" sz="2000" b="0" i="0" u="none" strike="noStrike" baseline="0" dirty="0">
                <a:latin typeface="Nunito" pitchFamily="2" charset="0"/>
              </a:rPr>
              <a:t>e C têm, respectivamente, cargas neutra e Q.</a:t>
            </a:r>
          </a:p>
          <a:p>
            <a:pPr algn="just">
              <a:lnSpc>
                <a:spcPct val="150000"/>
              </a:lnSpc>
            </a:pPr>
            <a:r>
              <a:rPr lang="pt-BR" sz="2000" b="0" i="0" u="none" strike="noStrike" baseline="0" dirty="0">
                <a:latin typeface="Nunito" pitchFamily="2" charset="0"/>
              </a:rPr>
              <a:t>São colocadas em contato e depois separadas, na ordem que se segue, as seguintes esferas: </a:t>
            </a:r>
            <a:r>
              <a:rPr lang="pt-BR" sz="2000" b="0" i="1" u="none" strike="noStrike" baseline="0" dirty="0">
                <a:latin typeface="Nunito" pitchFamily="2" charset="0"/>
              </a:rPr>
              <a:t>A </a:t>
            </a:r>
            <a:r>
              <a:rPr lang="pt-BR" sz="2000" b="0" i="0" u="none" strike="noStrike" baseline="0" dirty="0">
                <a:latin typeface="Nunito" pitchFamily="2" charset="0"/>
              </a:rPr>
              <a:t>com </a:t>
            </a:r>
            <a:r>
              <a:rPr lang="pt-BR" sz="2000" b="0" i="1" u="none" strike="noStrike" baseline="0" dirty="0">
                <a:latin typeface="Nunito" pitchFamily="2" charset="0"/>
              </a:rPr>
              <a:t>B, B </a:t>
            </a:r>
            <a:r>
              <a:rPr lang="pt-BR" sz="2000" b="0" i="0" u="none" strike="noStrike" baseline="0" dirty="0">
                <a:latin typeface="Nunito" pitchFamily="2" charset="0"/>
              </a:rPr>
              <a:t>com C e, finalmente, C com </a:t>
            </a:r>
            <a:r>
              <a:rPr lang="pt-BR" sz="2000" b="0" i="1" u="none" strike="noStrike" baseline="0" dirty="0">
                <a:latin typeface="Nunito" pitchFamily="2" charset="0"/>
              </a:rPr>
              <a:t>A. </a:t>
            </a:r>
            <a:r>
              <a:rPr lang="pt-BR" sz="2000" b="0" i="0" u="none" strike="noStrike" baseline="0" dirty="0">
                <a:latin typeface="Nunito" pitchFamily="2" charset="0"/>
              </a:rPr>
              <a:t>Determine as cargas finais de </a:t>
            </a:r>
            <a:r>
              <a:rPr lang="pt-BR" sz="2000" b="0" i="1" u="none" strike="noStrike" baseline="0" dirty="0">
                <a:latin typeface="Nunito" pitchFamily="2" charset="0"/>
              </a:rPr>
              <a:t>A, B </a:t>
            </a:r>
            <a:r>
              <a:rPr lang="pt-BR" sz="2000" b="0" i="0" u="none" strike="noStrike" baseline="0" dirty="0">
                <a:latin typeface="Nunito" pitchFamily="2" charset="0"/>
              </a:rPr>
              <a:t>e </a:t>
            </a:r>
            <a:r>
              <a:rPr lang="pt-BR" sz="2000" b="0" i="0" u="none" strike="noStrike" baseline="0" dirty="0" err="1">
                <a:latin typeface="Nunito" pitchFamily="2" charset="0"/>
              </a:rPr>
              <a:t>e</a:t>
            </a:r>
            <a:r>
              <a:rPr lang="pt-BR" sz="2000" b="0" i="0" u="none" strike="noStrike" baseline="0" dirty="0">
                <a:latin typeface="Nunito" pitchFamily="2" charset="0"/>
              </a:rPr>
              <a:t> C</a:t>
            </a:r>
            <a:endParaRPr lang="pt-BR" sz="2000" dirty="0">
              <a:latin typeface="Nunito" pitchFamily="2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5A71A7F-E796-B4CD-94C0-1CF3B1CD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61" y="2799992"/>
            <a:ext cx="5124450" cy="1685925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F11B2BFD-22C0-37BC-1FAA-60A9BAAA71ED}"/>
              </a:ext>
            </a:extLst>
          </p:cNvPr>
          <p:cNvSpPr txBox="1"/>
          <p:nvPr/>
        </p:nvSpPr>
        <p:spPr>
          <a:xfrm>
            <a:off x="217714" y="494207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Como as esferas são idênticas, após cada contato, elas</a:t>
            </a:r>
          </a:p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ficam com cargas iguais. Portanto, seguindo a ordem</a:t>
            </a:r>
          </a:p>
          <a:p>
            <a:pPr algn="l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dada, temos:</a:t>
            </a:r>
            <a:endParaRPr lang="pt-BR" dirty="0">
              <a:latin typeface="Nunito" pitchFamily="2" charset="0"/>
            </a:endParaRP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7768B1DC-6BE2-19B0-C93D-EE7C5147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195" y="2799992"/>
            <a:ext cx="4393520" cy="2070609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AC6B159F-6EDF-FE45-2DAE-E916FE0A6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195" y="4818658"/>
            <a:ext cx="4639726" cy="179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6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067E8DCF-EF68-7B05-2275-3D1DBF91FAE8}"/>
              </a:ext>
            </a:extLst>
          </p:cNvPr>
          <p:cNvSpPr/>
          <p:nvPr/>
        </p:nvSpPr>
        <p:spPr>
          <a:xfrm>
            <a:off x="293688" y="1206211"/>
            <a:ext cx="59055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itchFamily="2" charset="0"/>
                <a:cs typeface="Arial" charset="0"/>
              </a:rPr>
              <a:t>CARGA ELÉTRICA - Propriedade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252A01-AE51-8EA0-4672-28D59C7431CE}"/>
              </a:ext>
            </a:extLst>
          </p:cNvPr>
          <p:cNvSpPr/>
          <p:nvPr/>
        </p:nvSpPr>
        <p:spPr>
          <a:xfrm>
            <a:off x="293688" y="2214564"/>
            <a:ext cx="7993062" cy="300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Ø"/>
              <a:defRPr/>
            </a:pPr>
            <a:r>
              <a:rPr lang="pt-BR" b="1" dirty="0">
                <a:latin typeface="Nunito" pitchFamily="2" charset="0"/>
                <a:cs typeface="Arial" charset="0"/>
              </a:rPr>
              <a:t>A carga é quantizada:</a:t>
            </a:r>
          </a:p>
          <a:p>
            <a:pPr marL="285750" indent="-285750">
              <a:buFont typeface="Wingdings" pitchFamily="2" charset="2"/>
              <a:buChar char="Ø"/>
              <a:defRPr/>
            </a:pPr>
            <a:endParaRPr lang="pt-BR" b="1" u="sng" dirty="0">
              <a:latin typeface="Nunito" pitchFamily="2" charset="0"/>
              <a:cs typeface="Arial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pt-BR" dirty="0">
                <a:latin typeface="Nunito" pitchFamily="2" charset="0"/>
                <a:cs typeface="Arial" charset="0"/>
              </a:rPr>
              <a:t>“A experiência mostrou que o fluído elétrico não é contínuo, mas sim constituído de um múltiplo inteiro de uma certa quantidade </a:t>
            </a:r>
            <a:r>
              <a:rPr lang="es-ES" dirty="0">
                <a:latin typeface="Nunito" pitchFamily="2" charset="0"/>
                <a:cs typeface="Arial" charset="0"/>
              </a:rPr>
              <a:t>mínima de carga </a:t>
            </a:r>
            <a:r>
              <a:rPr lang="es-ES" dirty="0" err="1">
                <a:latin typeface="Nunito" pitchFamily="2" charset="0"/>
                <a:cs typeface="Arial" charset="0"/>
              </a:rPr>
              <a:t>elétrica</a:t>
            </a:r>
            <a:r>
              <a:rPr lang="es-ES" dirty="0">
                <a:latin typeface="Nunito" pitchFamily="2" charset="0"/>
                <a:cs typeface="Arial" charset="0"/>
              </a:rPr>
              <a:t> (carga fundamental)”</a:t>
            </a:r>
          </a:p>
          <a:p>
            <a:pPr>
              <a:defRPr/>
            </a:pPr>
            <a:endParaRPr lang="pt-BR" dirty="0">
              <a:latin typeface="Nunito" pitchFamily="2" charset="0"/>
              <a:cs typeface="Arial" charset="0"/>
            </a:endParaRPr>
          </a:p>
          <a:p>
            <a:pPr>
              <a:defRPr/>
            </a:pPr>
            <a:r>
              <a:rPr lang="pt-BR" dirty="0">
                <a:latin typeface="Nunito" pitchFamily="2" charset="0"/>
                <a:cs typeface="Arial" charset="0"/>
              </a:rPr>
              <a:t>Carga fundamental (e) = carga elétrica de um elétron (ou de um próton)</a:t>
            </a:r>
          </a:p>
          <a:p>
            <a:pPr>
              <a:defRPr/>
            </a:pPr>
            <a:endParaRPr lang="pt-BR" dirty="0">
              <a:latin typeface="Nunito" pitchFamily="2" charset="0"/>
              <a:cs typeface="Arial" charset="0"/>
            </a:endParaRPr>
          </a:p>
          <a:p>
            <a:pPr algn="ctr">
              <a:defRPr/>
            </a:pPr>
            <a:r>
              <a:rPr lang="it-IT" dirty="0">
                <a:latin typeface="Nunito" pitchFamily="2" charset="0"/>
                <a:cs typeface="Arial" charset="0"/>
              </a:rPr>
              <a:t>e = 1,6021892 x 10       C (Coulomb)</a:t>
            </a:r>
            <a:endParaRPr lang="pt-BR" dirty="0">
              <a:latin typeface="Nunito" pitchFamily="2" charset="0"/>
              <a:cs typeface="Arial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94AD55-9B3C-7A69-6BAE-2D6C9567C097}"/>
              </a:ext>
            </a:extLst>
          </p:cNvPr>
          <p:cNvSpPr/>
          <p:nvPr/>
        </p:nvSpPr>
        <p:spPr>
          <a:xfrm>
            <a:off x="4362451" y="4597401"/>
            <a:ext cx="5180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1600" dirty="0">
                <a:latin typeface="Nunito" pitchFamily="2" charset="0"/>
                <a:cs typeface="Arial" charset="0"/>
              </a:rPr>
              <a:t>-19</a:t>
            </a:r>
            <a:endParaRPr lang="pt-BR" sz="1600" dirty="0">
              <a:latin typeface="Nunito" pitchFamily="2" charset="0"/>
              <a:cs typeface="Arial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475F52-C99B-D0AD-7E13-FC46D809ED2A}"/>
              </a:ext>
            </a:extLst>
          </p:cNvPr>
          <p:cNvSpPr/>
          <p:nvPr/>
        </p:nvSpPr>
        <p:spPr>
          <a:xfrm>
            <a:off x="293688" y="5427663"/>
            <a:ext cx="78486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pt-BR" dirty="0">
                <a:latin typeface="Nunito" pitchFamily="2" charset="0"/>
                <a:cs typeface="Arial" charset="0"/>
              </a:rPr>
              <a:t>Qualquer quantidade de carga “q”, existente na natureza, pode ser expressa como:</a:t>
            </a:r>
          </a:p>
          <a:p>
            <a:pPr marL="285750" indent="-285750">
              <a:buFontTx/>
              <a:buChar char="-"/>
              <a:defRPr/>
            </a:pPr>
            <a:endParaRPr lang="pt-BR" dirty="0">
              <a:latin typeface="Nunito" pitchFamily="2" charset="0"/>
              <a:cs typeface="Arial" charset="0"/>
            </a:endParaRPr>
          </a:p>
          <a:p>
            <a:pPr algn="ctr">
              <a:defRPr/>
            </a:pPr>
            <a:r>
              <a:rPr lang="pt-BR" dirty="0">
                <a:latin typeface="Nunito" pitchFamily="2" charset="0"/>
                <a:cs typeface="Arial" charset="0"/>
              </a:rPr>
              <a:t>“q = ne” (sendo n um número inteiro positivo ou negativo)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93688" y="264843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Relembrando...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504EB33-AF0A-D170-BE1F-CF9820F94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6667" l="10000" r="90000">
                        <a14:foregroundMark x1="53556" y1="6250" x2="53556" y2="6250"/>
                        <a14:foregroundMark x1="42667" y1="96667" x2="42667" y2="96667"/>
                      </a14:backgroundRemoval>
                    </a14:imgEffect>
                  </a14:imgLayer>
                </a14:imgProps>
              </a:ext>
            </a:extLst>
          </a:blip>
          <a:srcRect l="19859" r="16003"/>
          <a:stretch/>
        </p:blipFill>
        <p:spPr>
          <a:xfrm>
            <a:off x="8949305" y="4135137"/>
            <a:ext cx="3406208" cy="2832402"/>
          </a:xfrm>
          <a:prstGeom prst="rect">
            <a:avLst/>
          </a:prstGeom>
        </p:spPr>
      </p:pic>
      <p:pic>
        <p:nvPicPr>
          <p:cNvPr id="4" name="Picture 4" descr="Happy Fun Sticker">
            <a:extLst>
              <a:ext uri="{FF2B5EF4-FFF2-40B4-BE49-F238E27FC236}">
                <a16:creationId xmlns:a16="http://schemas.microsoft.com/office/drawing/2014/main" id="{A093A4B3-DA68-F600-1E09-1F8512D7E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408">
            <a:off x="10055314" y="5308537"/>
            <a:ext cx="908062" cy="8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66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233488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Tipos de eletrização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7FF171-047F-8B40-9322-A0165A528F7F}"/>
              </a:ext>
            </a:extLst>
          </p:cNvPr>
          <p:cNvSpPr txBox="1"/>
          <p:nvPr/>
        </p:nvSpPr>
        <p:spPr>
          <a:xfrm>
            <a:off x="872547" y="2727603"/>
            <a:ext cx="10196367" cy="1021556"/>
          </a:xfrm>
          <a:prstGeom prst="roundRect">
            <a:avLst/>
          </a:prstGeom>
          <a:solidFill>
            <a:srgbClr val="ABE1FA"/>
          </a:solidFill>
        </p:spPr>
        <p:txBody>
          <a:bodyPr wrap="square">
            <a:spAutoFit/>
          </a:bodyPr>
          <a:lstStyle/>
          <a:p>
            <a:pPr algn="just"/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O processo de eletrização por indução efetua-se quando um corpo previamente eletrizado (indutor) é colocado próximo (sem que haja contato) a um corpo condutor inicialmente neutro (a ser induzido) e promove uma movimentação dos elétrons pela superfície do material induzido.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E1283D-0133-42E7-CD9D-4B6ED08D39E6}"/>
              </a:ext>
            </a:extLst>
          </p:cNvPr>
          <p:cNvSpPr txBox="1"/>
          <p:nvPr/>
        </p:nvSpPr>
        <p:spPr>
          <a:xfrm>
            <a:off x="872547" y="1255388"/>
            <a:ext cx="418011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0" i="0" u="none" strike="noStrike" baseline="0" dirty="0">
                <a:solidFill>
                  <a:srgbClr val="FF0066"/>
                </a:solidFill>
                <a:latin typeface="Neon Lights" panose="02000000000000000000" pitchFamily="2" charset="0"/>
              </a:rPr>
              <a:t>indução</a:t>
            </a:r>
            <a:endParaRPr lang="pt-BR" sz="6600" dirty="0">
              <a:solidFill>
                <a:srgbClr val="FF0066"/>
              </a:solidFill>
              <a:latin typeface="Neon Lights" panose="02000000000000000000" pitchFamily="2" charset="0"/>
            </a:endParaRPr>
          </a:p>
        </p:txBody>
      </p:sp>
      <p:pic>
        <p:nvPicPr>
          <p:cNvPr id="11266" name="Picture 2" descr="ENCANTOS DA CIÊNCIAS: 9º ANO PROCESSOS DE ELETRIZAÇÃO">
            <a:extLst>
              <a:ext uri="{FF2B5EF4-FFF2-40B4-BE49-F238E27FC236}">
                <a16:creationId xmlns:a16="http://schemas.microsoft.com/office/drawing/2014/main" id="{04603055-B6F3-AB93-5EDE-3B960A6E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718" y="4272559"/>
            <a:ext cx="33718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50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35610" y="344194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Eletroscópios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346362" y="1007113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7FF171-047F-8B40-9322-A0165A528F7F}"/>
              </a:ext>
            </a:extLst>
          </p:cNvPr>
          <p:cNvSpPr txBox="1"/>
          <p:nvPr/>
        </p:nvSpPr>
        <p:spPr>
          <a:xfrm>
            <a:off x="777483" y="1288113"/>
            <a:ext cx="10637033" cy="1081147"/>
          </a:xfrm>
          <a:prstGeom prst="roundRect">
            <a:avLst/>
          </a:prstGeom>
          <a:solidFill>
            <a:srgbClr val="ABE1FA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São chamados de eletroscópios os dispositivos que verificam se um corpo ou material está ou não eletrizado, sem contudo identificar o sinal da carga elétrica.</a:t>
            </a:r>
          </a:p>
        </p:txBody>
      </p:sp>
      <p:pic>
        <p:nvPicPr>
          <p:cNvPr id="13314" name="Picture 2" descr="Vivaldiagem: Pendulo De Coulomb">
            <a:extLst>
              <a:ext uri="{FF2B5EF4-FFF2-40B4-BE49-F238E27FC236}">
                <a16:creationId xmlns:a16="http://schemas.microsoft.com/office/drawing/2014/main" id="{FB1DEB50-006A-1C23-320A-C91A7FD4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81" y="2857773"/>
            <a:ext cx="6321054" cy="375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E253248-A43B-03B1-9095-2F13FDCA29B6}"/>
              </a:ext>
            </a:extLst>
          </p:cNvPr>
          <p:cNvSpPr txBox="1"/>
          <p:nvPr/>
        </p:nvSpPr>
        <p:spPr>
          <a:xfrm>
            <a:off x="740083" y="4000227"/>
            <a:ext cx="53559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0" i="0" u="none" strike="noStrike" baseline="0" dirty="0">
                <a:solidFill>
                  <a:srgbClr val="FF0066"/>
                </a:solidFill>
                <a:latin typeface="Neon Lights" panose="02000000000000000000" pitchFamily="2" charset="0"/>
              </a:rPr>
              <a:t>Pêndulo eletrostático</a:t>
            </a:r>
            <a:endParaRPr lang="pt-BR" sz="4800" dirty="0">
              <a:solidFill>
                <a:srgbClr val="FF0066"/>
              </a:solidFill>
              <a:latin typeface="Neon Light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46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201618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Eletroscópio de lâminas ou folhas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867104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7FF171-047F-8B40-9322-A0165A528F7F}"/>
              </a:ext>
            </a:extLst>
          </p:cNvPr>
          <p:cNvSpPr txBox="1"/>
          <p:nvPr/>
        </p:nvSpPr>
        <p:spPr>
          <a:xfrm>
            <a:off x="777483" y="1142970"/>
            <a:ext cx="10637033" cy="2102703"/>
          </a:xfrm>
          <a:prstGeom prst="roundRect">
            <a:avLst/>
          </a:prstGeom>
          <a:solidFill>
            <a:srgbClr val="ABE1FA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É um conjunto que pode ser constituído de um frasco de Erlenmeyer com</a:t>
            </a:r>
          </a:p>
          <a:p>
            <a:pPr algn="ctr">
              <a:lnSpc>
                <a:spcPct val="150000"/>
              </a:lnSpc>
            </a:pPr>
            <a:r>
              <a:rPr lang="pt-BR" sz="20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uma rolha que conjuga uma esfera metálica e uma haste condutora, em cuja</a:t>
            </a:r>
          </a:p>
          <a:p>
            <a:pPr algn="ctr">
              <a:lnSpc>
                <a:spcPct val="150000"/>
              </a:lnSpc>
            </a:pPr>
            <a:r>
              <a:rPr lang="pt-BR" sz="20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extremidade inferior na forma de gancho é colocada uma lâmina ou folha metálica</a:t>
            </a:r>
          </a:p>
          <a:p>
            <a:pPr algn="ctr">
              <a:lnSpc>
                <a:spcPct val="150000"/>
              </a:lnSpc>
            </a:pPr>
            <a:r>
              <a:rPr lang="pt-BR" sz="20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delgada (por exemplo, de ouro ou de alumínio) dobrada ao meio</a:t>
            </a:r>
          </a:p>
        </p:txBody>
      </p:sp>
      <p:pic>
        <p:nvPicPr>
          <p:cNvPr id="14338" name="Picture 2" descr="Best Ibere Thenorio GIFs | Gfycat">
            <a:extLst>
              <a:ext uri="{FF2B5EF4-FFF2-40B4-BE49-F238E27FC236}">
                <a16:creationId xmlns:a16="http://schemas.microsoft.com/office/drawing/2014/main" id="{4402D47A-9B9D-8C08-A0D7-29A54F05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79" y="3951060"/>
            <a:ext cx="42291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60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B33C96-B555-DA7B-2F44-6CE62CABA075}"/>
              </a:ext>
            </a:extLst>
          </p:cNvPr>
          <p:cNvSpPr txBox="1"/>
          <p:nvPr/>
        </p:nvSpPr>
        <p:spPr>
          <a:xfrm>
            <a:off x="3864429" y="3136612"/>
            <a:ext cx="4463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Nunito ExtraBold" pitchFamily="2" charset="0"/>
              </a:rPr>
              <a:t>OBRIGADO! </a:t>
            </a:r>
            <a:endParaRPr lang="pt-BR" sz="3200" dirty="0">
              <a:latin typeface="Nunito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70167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911345" y="1119230"/>
            <a:ext cx="10182035" cy="258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/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PIETROCOLA, M. POGIBIN, A. ANDRADE, R. ROMERO, T. 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Física em Contextos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</a:t>
            </a:r>
            <a:r>
              <a:rPr lang="pt-BR" sz="16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Vol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3. São Paulo: Ed do Brasil, 2016.</a:t>
            </a:r>
            <a:endParaRPr sz="2400" dirty="0">
              <a:latin typeface="Nunito" pitchFamily="2" charset="0"/>
            </a:endParaRPr>
          </a:p>
          <a:p>
            <a:pPr algn="just"/>
            <a:endParaRPr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algn="just"/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BONJORNO, José Roberto et al. Física: Eletromagnetismo, Física Moderna. 2. ed. São Paulo: </a:t>
            </a:r>
            <a:r>
              <a:rPr lang="pt-BR" sz="16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Ftd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, 2016. 3 v.</a:t>
            </a:r>
          </a:p>
          <a:p>
            <a:pPr algn="just"/>
            <a:endParaRPr lang="pt-BR"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algn="just"/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BARRETO F, Benigno. SILVA, Claudio. 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Física aula por aula: Eletromagnetismo, </a:t>
            </a:r>
            <a:r>
              <a:rPr lang="pt-BR" sz="1600" b="1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Ondulátoria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, </a:t>
            </a:r>
            <a:r>
              <a:rPr lang="pt-BR" sz="1600" b="1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Fisica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Moderna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</a:t>
            </a:r>
            <a:r>
              <a:rPr lang="pt-BR" sz="16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Vol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3. 3ª Ed. São Paulo: FTD, 2016.</a:t>
            </a:r>
            <a:endParaRPr sz="2400" dirty="0">
              <a:latin typeface="Nunito" pitchFamily="2" charset="0"/>
            </a:endParaRPr>
          </a:p>
          <a:p>
            <a:pPr algn="just"/>
            <a:endParaRPr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algn="just"/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MARTINI, Glorinha. SPINELLI, Walter. REIS, Hugo C. SANT’ANNA, </a:t>
            </a:r>
            <a:r>
              <a:rPr lang="pt-BR" sz="16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Blaidi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Conexões com a Física. </a:t>
            </a:r>
            <a:r>
              <a:rPr lang="pt-BR" sz="1600" b="1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Vol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3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3ª Edição. São Paulo: Moderna, 2016.</a:t>
            </a:r>
            <a:endParaRPr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2237434" y="421604"/>
            <a:ext cx="7717133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pt-BR" sz="3733" b="1" dirty="0">
                <a:solidFill>
                  <a:schemeClr val="dk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REFERÊNCIAS</a:t>
            </a:r>
            <a:endParaRPr sz="3733" dirty="0">
              <a:solidFill>
                <a:schemeClr val="dk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4" y="274467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Carga elétrica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920025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E4B77C-9E82-1E03-49F1-7BA26AD3D8B4}"/>
              </a:ext>
            </a:extLst>
          </p:cNvPr>
          <p:cNvSpPr txBox="1"/>
          <p:nvPr/>
        </p:nvSpPr>
        <p:spPr>
          <a:xfrm>
            <a:off x="221094" y="1235747"/>
            <a:ext cx="113613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Nunito" pitchFamily="2" charset="0"/>
              </a:rPr>
              <a:t>Logo, para determinar a carga elétrica de um sistema com “n” partículas utiliza-se a</a:t>
            </a:r>
          </a:p>
          <a:p>
            <a:r>
              <a:rPr lang="pt-BR" sz="2000" dirty="0">
                <a:latin typeface="Nunito" pitchFamily="2" charset="0"/>
              </a:rPr>
              <a:t>seguinte expressão:</a:t>
            </a:r>
          </a:p>
          <a:p>
            <a:endParaRPr lang="pt-BR" sz="2000" dirty="0">
              <a:latin typeface="Nunito" pitchFamily="2" charset="0"/>
            </a:endParaRPr>
          </a:p>
          <a:p>
            <a:pPr algn="ctr"/>
            <a:r>
              <a:rPr lang="pt-BR" sz="2000" dirty="0">
                <a:latin typeface="Nunito" pitchFamily="2" charset="0"/>
              </a:rPr>
              <a:t>𝑄  = 𝑛. 𝑒</a:t>
            </a:r>
          </a:p>
          <a:p>
            <a:endParaRPr lang="pt-BR" sz="2000" dirty="0">
              <a:latin typeface="Nunito" pitchFamily="2" charset="0"/>
            </a:endParaRPr>
          </a:p>
          <a:p>
            <a:r>
              <a:rPr lang="pt-BR" sz="2000" dirty="0">
                <a:latin typeface="Nunito" pitchFamily="2" charset="0"/>
              </a:rPr>
              <a:t>Q: carga elétrica do sistema  n: número de partículas</a:t>
            </a:r>
          </a:p>
          <a:p>
            <a:r>
              <a:rPr lang="pt-BR" sz="2000" dirty="0">
                <a:latin typeface="Nunito" pitchFamily="2" charset="0"/>
              </a:rPr>
              <a:t>e: valor da carga elementar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2868D279-8D63-157E-70B1-35447122C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07" y="3880703"/>
            <a:ext cx="2686050" cy="245745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">
            <a:extLst>
              <a:ext uri="{FF2B5EF4-FFF2-40B4-BE49-F238E27FC236}">
                <a16:creationId xmlns:a16="http://schemas.microsoft.com/office/drawing/2014/main" id="{17FFD33D-96E7-0816-A887-94F20A268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99" y="3372872"/>
            <a:ext cx="6248400" cy="1123712"/>
          </a:xfrm>
          <a:prstGeom prst="roundRect">
            <a:avLst/>
          </a:prstGeom>
          <a:solidFill>
            <a:srgbClr val="ABE1FA"/>
          </a:solidFill>
          <a:ln w="38100">
            <a:noFill/>
            <a:miter lim="800000"/>
            <a:headEnd/>
            <a:tailEnd/>
          </a:ln>
          <a:effectLst>
            <a:outerShdw blurRad="50800" dist="63500" dir="3540000" sx="97000" sy="97000" algn="ctr" rotWithShape="0">
              <a:srgbClr val="000000">
                <a:alpha val="78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s-ES" altLang="pt-BR" sz="2000">
                <a:latin typeface="Nunito" pitchFamily="2" charset="0"/>
              </a:rPr>
              <a:t>carga elementar: 1,6.10</a:t>
            </a:r>
            <a:r>
              <a:rPr lang="es-ES" altLang="pt-BR" sz="2000" baseline="30000">
                <a:latin typeface="Nunito" pitchFamily="2" charset="0"/>
              </a:rPr>
              <a:t>-19 </a:t>
            </a:r>
            <a:r>
              <a:rPr lang="es-ES" altLang="pt-BR" sz="2000">
                <a:latin typeface="Nunito" pitchFamily="2" charset="0"/>
              </a:rPr>
              <a:t>C = e</a:t>
            </a:r>
            <a:br>
              <a:rPr lang="es-ES" altLang="pt-BR" sz="2000">
                <a:latin typeface="Nunito" pitchFamily="2" charset="0"/>
              </a:rPr>
            </a:br>
            <a:r>
              <a:rPr lang="es-ES" altLang="pt-BR" sz="2000">
                <a:latin typeface="Nunito" pitchFamily="2" charset="0"/>
              </a:rPr>
              <a:t>carga do elétron: </a:t>
            </a:r>
            <a:r>
              <a:rPr lang="es-ES" altLang="pt-BR" sz="2000">
                <a:latin typeface="Nunito" pitchFamily="2" charset="0"/>
                <a:sym typeface="Symbol" panose="05050102010706020507" pitchFamily="18" charset="2"/>
              </a:rPr>
              <a:t> e</a:t>
            </a:r>
            <a:r>
              <a:rPr lang="es-ES" altLang="pt-BR" sz="2000">
                <a:latin typeface="Nunito" pitchFamily="2" charset="0"/>
              </a:rPr>
              <a:t> </a:t>
            </a:r>
            <a:br>
              <a:rPr lang="es-ES" altLang="pt-BR" sz="2000">
                <a:latin typeface="Nunito" pitchFamily="2" charset="0"/>
              </a:rPr>
            </a:br>
            <a:r>
              <a:rPr lang="es-ES" altLang="pt-BR" sz="2000">
                <a:latin typeface="Nunito" pitchFamily="2" charset="0"/>
              </a:rPr>
              <a:t>carga do próton: + e </a:t>
            </a:r>
            <a:endParaRPr lang="pt-BR" altLang="pt-BR" sz="2000">
              <a:latin typeface="Nunito" pitchFamily="2" charset="0"/>
            </a:endParaRPr>
          </a:p>
        </p:txBody>
      </p:sp>
      <p:sp>
        <p:nvSpPr>
          <p:cNvPr id="16" name="Retângulo 3">
            <a:extLst>
              <a:ext uri="{FF2B5EF4-FFF2-40B4-BE49-F238E27FC236}">
                <a16:creationId xmlns:a16="http://schemas.microsoft.com/office/drawing/2014/main" id="{8DF425DC-C287-A7F7-6A70-B063B9411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466" y="4828960"/>
            <a:ext cx="4135465" cy="1804749"/>
          </a:xfrm>
          <a:prstGeom prst="roundRect">
            <a:avLst/>
          </a:prstGeom>
          <a:solidFill>
            <a:srgbClr val="ABE1FA"/>
          </a:solidFill>
          <a:ln w="38100">
            <a:noFill/>
            <a:miter lim="800000"/>
            <a:headEnd/>
            <a:tailEnd/>
          </a:ln>
          <a:effectLst>
            <a:outerShdw blurRad="50800" dist="63500" dir="3540000" sx="97000" sy="97000" algn="ctr" rotWithShape="0">
              <a:srgbClr val="000000">
                <a:alpha val="78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altLang="pt-BR" sz="2000" dirty="0">
                <a:latin typeface="Nunito" pitchFamily="2" charset="0"/>
              </a:rPr>
              <a:t>1 microcoulomb 1µC = 10-6 C</a:t>
            </a:r>
          </a:p>
          <a:p>
            <a:r>
              <a:rPr lang="pt-BR" altLang="pt-BR" sz="2000" dirty="0">
                <a:latin typeface="Nunito" pitchFamily="2" charset="0"/>
              </a:rPr>
              <a:t> </a:t>
            </a:r>
            <a:br>
              <a:rPr lang="pt-BR" altLang="pt-BR" sz="2000" dirty="0">
                <a:latin typeface="Nunito" pitchFamily="2" charset="0"/>
              </a:rPr>
            </a:br>
            <a:r>
              <a:rPr lang="pt-BR" altLang="pt-BR" sz="2000" dirty="0">
                <a:latin typeface="Nunito" pitchFamily="2" charset="0"/>
              </a:rPr>
              <a:t>1 </a:t>
            </a:r>
            <a:r>
              <a:rPr lang="pt-BR" altLang="pt-BR" sz="2000" dirty="0" err="1">
                <a:latin typeface="Nunito" pitchFamily="2" charset="0"/>
              </a:rPr>
              <a:t>nanocoulomb</a:t>
            </a:r>
            <a:r>
              <a:rPr lang="pt-BR" altLang="pt-BR" sz="2000" dirty="0">
                <a:latin typeface="Nunito" pitchFamily="2" charset="0"/>
              </a:rPr>
              <a:t> 1nC = 10-9 C </a:t>
            </a:r>
            <a:br>
              <a:rPr lang="pt-BR" altLang="pt-BR" sz="2000" dirty="0">
                <a:latin typeface="Nunito" pitchFamily="2" charset="0"/>
              </a:rPr>
            </a:br>
            <a:endParaRPr lang="pt-BR" altLang="pt-BR" sz="2000" dirty="0">
              <a:latin typeface="Nunito" pitchFamily="2" charset="0"/>
            </a:endParaRPr>
          </a:p>
          <a:p>
            <a:r>
              <a:rPr lang="pt-BR" altLang="pt-BR" sz="2000" dirty="0">
                <a:latin typeface="Nunito" pitchFamily="2" charset="0"/>
              </a:rPr>
              <a:t>1 </a:t>
            </a:r>
            <a:r>
              <a:rPr lang="pt-BR" altLang="pt-BR" sz="2000" dirty="0" err="1">
                <a:latin typeface="Nunito" pitchFamily="2" charset="0"/>
              </a:rPr>
              <a:t>picocoulomb</a:t>
            </a:r>
            <a:r>
              <a:rPr lang="pt-BR" altLang="pt-BR" sz="2000" dirty="0">
                <a:latin typeface="Nunito" pitchFamily="2" charset="0"/>
              </a:rPr>
              <a:t> 1 </a:t>
            </a:r>
            <a:r>
              <a:rPr lang="pt-BR" altLang="pt-BR" sz="2000" dirty="0" err="1">
                <a:latin typeface="Nunito" pitchFamily="2" charset="0"/>
              </a:rPr>
              <a:t>pC</a:t>
            </a:r>
            <a:r>
              <a:rPr lang="pt-BR" altLang="pt-BR" sz="2000" dirty="0">
                <a:latin typeface="Nunito" pitchFamily="2" charset="0"/>
              </a:rPr>
              <a:t> = 10-12 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91089" y="240567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Exemplo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19D599-5E33-3393-DAEF-5BC623CDE709}"/>
              </a:ext>
            </a:extLst>
          </p:cNvPr>
          <p:cNvSpPr txBox="1"/>
          <p:nvPr/>
        </p:nvSpPr>
        <p:spPr>
          <a:xfrm>
            <a:off x="221095" y="833435"/>
            <a:ext cx="11499273" cy="176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Considere um objeto no qual se acumularam cargas de modo que sua carga vale </a:t>
            </a:r>
            <a:r>
              <a:rPr lang="pt-BR" sz="20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-3,2 </a:t>
            </a:r>
            <a:r>
              <a:rPr lang="pt-BR" sz="2000" b="0" i="0" u="none" strike="noStrike" baseline="0" dirty="0" err="1">
                <a:solidFill>
                  <a:srgbClr val="1A1A18"/>
                </a:solidFill>
                <a:latin typeface="Nunito" pitchFamily="2" charset="0"/>
              </a:rPr>
              <a:t>μC</a:t>
            </a:r>
            <a:r>
              <a:rPr lang="pt-BR" sz="20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. </a:t>
            </a: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Levando em conta que a carga elementar tem módulo 1,6 </a:t>
            </a:r>
            <a:r>
              <a:rPr lang="pt-BR" sz="12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•</a:t>
            </a: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 10-</a:t>
            </a:r>
            <a:r>
              <a:rPr lang="pt-BR" sz="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19 </a:t>
            </a: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C:</a:t>
            </a:r>
          </a:p>
          <a:p>
            <a:pPr algn="just">
              <a:lnSpc>
                <a:spcPct val="150000"/>
              </a:lnSpc>
            </a:pP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a) as cargas que se acumularam nesse objeto são devidas a prótons ou elétrons?</a:t>
            </a:r>
          </a:p>
          <a:p>
            <a:pPr algn="just">
              <a:lnSpc>
                <a:spcPct val="150000"/>
              </a:lnSpc>
            </a:pPr>
            <a:r>
              <a:rPr lang="pt-BR" sz="18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b) em que quantidade?</a:t>
            </a:r>
            <a:endParaRPr lang="pt-BR" dirty="0">
              <a:latin typeface="Nunito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6828A4-5B72-AC31-EA7D-E1F34FBF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84" y="2960543"/>
            <a:ext cx="6677025" cy="16573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2A8745-E5EE-E33F-F1DB-FEDACDC3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84" y="4979133"/>
            <a:ext cx="55435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201905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Exemplo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utoShape 22">
            <a:extLst>
              <a:ext uri="{FF2B5EF4-FFF2-40B4-BE49-F238E27FC236}">
                <a16:creationId xmlns:a16="http://schemas.microsoft.com/office/drawing/2014/main" id="{B90A4FC5-2C88-D92D-033F-EB0B07E62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3637" y="5606921"/>
            <a:ext cx="3863975" cy="454283"/>
          </a:xfrm>
          <a:prstGeom prst="foldedCorner">
            <a:avLst>
              <a:gd name="adj" fmla="val 12500"/>
            </a:avLst>
          </a:prstGeom>
          <a:solidFill>
            <a:srgbClr val="CCFFCC"/>
          </a:solidFill>
          <a:ln w="25400">
            <a:solidFill>
              <a:srgbClr val="B9CCE5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pt-B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 pitchFamily="2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58DB61CB-A204-B684-B985-F4B1AADA1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550" y="1135063"/>
            <a:ext cx="8351837" cy="40934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02. Sabe-se que a carga do elétron vale -1,6 . 10</a:t>
            </a:r>
            <a:r>
              <a:rPr lang="pt-BR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-19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C Considere-se um bastão de vidro que foi atritado e perdeu elétrons, ficando positivamente carregado com a carga de 5,0· 10</a:t>
            </a:r>
            <a:r>
              <a:rPr lang="pt-BR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-6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 C Conclui-se que o número de elétrons retirados do bastão foi de aproximadamente:</a:t>
            </a:r>
          </a:p>
          <a:p>
            <a:pPr algn="just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a) 1,6 . 10</a:t>
            </a:r>
            <a:r>
              <a:rPr lang="pt-BR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16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 </a:t>
            </a:r>
          </a:p>
          <a:p>
            <a:pPr algn="just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b) 3,1 .10</a:t>
            </a:r>
            <a:r>
              <a:rPr lang="pt-BR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11</a:t>
            </a:r>
          </a:p>
          <a:p>
            <a:pPr algn="just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c) 2,5· 10</a:t>
            </a:r>
            <a:r>
              <a:rPr lang="pt-BR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10</a:t>
            </a:r>
          </a:p>
          <a:p>
            <a:pPr algn="just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d) 3,1 . 10</a:t>
            </a:r>
            <a:r>
              <a:rPr lang="pt-BR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13</a:t>
            </a:r>
          </a:p>
          <a:p>
            <a:pPr algn="just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e) 1,6.10</a:t>
            </a:r>
            <a:r>
              <a:rPr lang="pt-BR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15</a:t>
            </a:r>
          </a:p>
          <a:p>
            <a:pPr algn="just" fontAlgn="base">
              <a:spcBef>
                <a:spcPct val="50000"/>
              </a:spcBef>
              <a:spcAft>
                <a:spcPct val="0"/>
              </a:spcAft>
              <a:defRPr/>
            </a:pP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Nunito" pitchFamily="2" charset="0"/>
            </a:endParaRPr>
          </a:p>
        </p:txBody>
      </p:sp>
      <p:sp>
        <p:nvSpPr>
          <p:cNvPr id="28" name="Text Box 5">
            <a:extLst>
              <a:ext uri="{FF2B5EF4-FFF2-40B4-BE49-F238E27FC236}">
                <a16:creationId xmlns:a16="http://schemas.microsoft.com/office/drawing/2014/main" id="{7CFB1270-9E77-6F10-8E97-838089E02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462" y="3263900"/>
            <a:ext cx="136683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8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. e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3DD3BA69-9BF1-5CBE-EA11-DA382D248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362" y="3238500"/>
            <a:ext cx="431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8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Q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B4566823-D6B6-B777-C263-22085DDEE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2750" y="3309938"/>
            <a:ext cx="35877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8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=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29845A8B-8BC4-0B0E-A32C-5A2277FBC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2962" y="3238500"/>
            <a:ext cx="36036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n</a:t>
            </a: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79FFF5D6-5FE0-0179-361D-58C15B005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1737" y="3865563"/>
            <a:ext cx="24352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. ( - 1,6 . 10 </a:t>
            </a:r>
            <a:r>
              <a:rPr lang="pt-BR" sz="2400" b="1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-19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)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17D1B0A6-81C1-93D0-EAE5-E7B0E3F5C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7012" y="3852863"/>
            <a:ext cx="159861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- 5,0· 10</a:t>
            </a:r>
            <a:r>
              <a:rPr lang="pt-BR" sz="2400" b="1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-6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 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12FC9027-E261-5C8D-8F65-20032169E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187" y="3911600"/>
            <a:ext cx="35877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=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C84E6BA1-A7B6-2112-67E2-88EE8E31C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400" y="3840163"/>
            <a:ext cx="36036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n</a:t>
            </a: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26F85428-90F1-A4B1-A126-2623362DB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2962" y="5600700"/>
            <a:ext cx="30575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3,1 . 10</a:t>
            </a:r>
            <a:r>
              <a:rPr lang="pt-BR" sz="24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13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 elétrons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A0747E56-9DB6-5D30-D7D1-05D1B1204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375" y="5589588"/>
            <a:ext cx="4318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Q</a:t>
            </a: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52A85404-B294-72B0-6247-9D521FE6F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050" y="5646738"/>
            <a:ext cx="35877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=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140A5E84-2B4C-447A-1917-2504861E4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100" y="4797425"/>
            <a:ext cx="24352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 1,6 . 10 </a:t>
            </a:r>
            <a:r>
              <a:rPr lang="pt-BR" sz="2400" b="1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-19</a:t>
            </a:r>
            <a:endParaRPr lang="pt-BR" sz="2400" b="1">
              <a:effectLst>
                <a:outerShdw blurRad="38100" dist="38100" dir="2700000" algn="tl">
                  <a:srgbClr val="C0C0C0"/>
                </a:outerShdw>
              </a:effectLst>
              <a:latin typeface="Nunito" pitchFamily="2" charset="0"/>
            </a:endParaRP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82421E25-B49C-50FA-99A1-71B5C1792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650" y="4391025"/>
            <a:ext cx="15986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 5,0· 10</a:t>
            </a:r>
            <a:r>
              <a:rPr lang="pt-BR" sz="2400" b="1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-6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 </a:t>
            </a:r>
          </a:p>
        </p:txBody>
      </p:sp>
      <p:sp>
        <p:nvSpPr>
          <p:cNvPr id="41" name="Text Box 18">
            <a:extLst>
              <a:ext uri="{FF2B5EF4-FFF2-40B4-BE49-F238E27FC236}">
                <a16:creationId xmlns:a16="http://schemas.microsoft.com/office/drawing/2014/main" id="{CDB2A278-6923-CCF6-0127-B39E56F97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9900" y="4637088"/>
            <a:ext cx="35877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=</a:t>
            </a: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FE2BE720-22FD-36DF-0F6B-DBC7692F9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824" y="4616293"/>
            <a:ext cx="3603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Nunito" pitchFamily="2" charset="0"/>
              </a:rPr>
              <a:t>n</a:t>
            </a:r>
          </a:p>
        </p:txBody>
      </p:sp>
      <p:sp>
        <p:nvSpPr>
          <p:cNvPr id="43" name="Line 20">
            <a:extLst>
              <a:ext uri="{FF2B5EF4-FFF2-40B4-BE49-F238E27FC236}">
                <a16:creationId xmlns:a16="http://schemas.microsoft.com/office/drawing/2014/main" id="{747C00DB-B097-42C1-875E-47CECAEA95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4762" y="4797425"/>
            <a:ext cx="2233612" cy="0"/>
          </a:xfrm>
          <a:prstGeom prst="line">
            <a:avLst/>
          </a:prstGeom>
          <a:noFill/>
          <a:ln w="25400">
            <a:solidFill>
              <a:srgbClr val="FF00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pt-B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 pitchFamily="2" charset="0"/>
            </a:endParaRPr>
          </a:p>
        </p:txBody>
      </p:sp>
      <p:pic>
        <p:nvPicPr>
          <p:cNvPr id="46" name="Gráfico 45" descr="Fechar">
            <a:extLst>
              <a:ext uri="{FF2B5EF4-FFF2-40B4-BE49-F238E27FC236}">
                <a16:creationId xmlns:a16="http://schemas.microsoft.com/office/drawing/2014/main" id="{18ADA213-43C3-69B8-D35B-902C6E16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706" y="36264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22939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Princípios da Eletrostática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934539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C91B70-A0FB-1275-FF0E-668BF65906EB}"/>
              </a:ext>
            </a:extLst>
          </p:cNvPr>
          <p:cNvSpPr txBox="1"/>
          <p:nvPr/>
        </p:nvSpPr>
        <p:spPr>
          <a:xfrm>
            <a:off x="221095" y="1462706"/>
            <a:ext cx="4804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i="0" u="none" strike="noStrike" baseline="0" dirty="0">
                <a:solidFill>
                  <a:srgbClr val="1A1A18"/>
                </a:solidFill>
                <a:latin typeface="Arial" panose="020B0604020202020204" pitchFamily="34" charset="0"/>
              </a:rPr>
              <a:t>Princípio de Atração e Repulsão:</a:t>
            </a:r>
            <a:endParaRPr lang="pt-BR" sz="2000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8FA3BFF-2614-7399-90AD-1BDDA475A98D}"/>
              </a:ext>
            </a:extLst>
          </p:cNvPr>
          <p:cNvSpPr txBox="1"/>
          <p:nvPr/>
        </p:nvSpPr>
        <p:spPr>
          <a:xfrm>
            <a:off x="424295" y="2401290"/>
            <a:ext cx="10345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 dirty="0">
                <a:solidFill>
                  <a:srgbClr val="1A1A18"/>
                </a:solidFill>
                <a:latin typeface="Arial" panose="020B0604020202020204" pitchFamily="34" charset="0"/>
              </a:rPr>
              <a:t>Cargas de mesmo sinal se repelem, e cargas de sinais opostos se atraem.</a:t>
            </a:r>
            <a:endParaRPr lang="pt-BR" sz="20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6E6D3C4-6557-E59D-5302-90632F523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873" y="4023694"/>
            <a:ext cx="2181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73435A-EE51-7523-69C6-5AAA4886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277" y="4023694"/>
            <a:ext cx="2181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900F8ED-0B31-31F9-2393-82E526ED7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82" y="4023694"/>
            <a:ext cx="21812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54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68720" y="-145676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solidFill>
                  <a:schemeClr val="bg1"/>
                </a:solidFill>
                <a:latin typeface="Nunito ExtraBold" pitchFamily="2" charset="0"/>
              </a:rPr>
              <a:t>Princípios da Eletrostática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181985" y="599689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C91B70-A0FB-1275-FF0E-668BF65906EB}"/>
              </a:ext>
            </a:extLst>
          </p:cNvPr>
          <p:cNvSpPr txBox="1"/>
          <p:nvPr/>
        </p:nvSpPr>
        <p:spPr>
          <a:xfrm>
            <a:off x="313324" y="1225473"/>
            <a:ext cx="1132708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A soma algébrica das quantidades de carga elétrica, presentes em um sistema</a:t>
            </a:r>
            <a:r>
              <a:rPr lang="pt-BR" b="0" i="0" u="none" strike="noStrike" dirty="0">
                <a:solidFill>
                  <a:srgbClr val="1A1A18"/>
                </a:solidFill>
                <a:latin typeface="Nunito" pitchFamily="2" charset="0"/>
              </a:rPr>
              <a:t> </a:t>
            </a:r>
            <a:r>
              <a:rPr lang="pt-BR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eletricamente isolado (que não ganha nem perde carga), é constante.</a:t>
            </a:r>
            <a:endParaRPr lang="pt-BR" sz="2000" b="1" dirty="0">
              <a:latin typeface="Nunito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825969-8584-1DE9-BC5B-56E2558588B1}"/>
              </a:ext>
            </a:extLst>
          </p:cNvPr>
          <p:cNvSpPr txBox="1"/>
          <p:nvPr/>
        </p:nvSpPr>
        <p:spPr>
          <a:xfrm>
            <a:off x="400772" y="75981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i="0" u="none" strike="noStrike" baseline="0" dirty="0">
                <a:latin typeface="Nunito" pitchFamily="2" charset="0"/>
              </a:rPr>
              <a:t>Princípio de Conservação de Cargas Elétricas:</a:t>
            </a:r>
            <a:endParaRPr lang="pt-BR" sz="2000" b="1" dirty="0">
              <a:latin typeface="Nunito" pitchFamily="2" charset="0"/>
            </a:endParaRPr>
          </a:p>
        </p:txBody>
      </p:sp>
      <p:sp>
        <p:nvSpPr>
          <p:cNvPr id="40" name="AutoShape 35">
            <a:extLst>
              <a:ext uri="{FF2B5EF4-FFF2-40B4-BE49-F238E27FC236}">
                <a16:creationId xmlns:a16="http://schemas.microsoft.com/office/drawing/2014/main" id="{22876D5C-9211-0B16-DE2C-76F610B8C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122" y="5968214"/>
            <a:ext cx="3311525" cy="647700"/>
          </a:xfrm>
          <a:prstGeom prst="foldedCorner">
            <a:avLst>
              <a:gd name="adj" fmla="val 12500"/>
            </a:avLst>
          </a:prstGeom>
          <a:solidFill>
            <a:srgbClr val="CCFFFF"/>
          </a:solidFill>
          <a:ln w="12700">
            <a:solidFill>
              <a:srgbClr val="33CCCC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pt-BR" sz="2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29CD216E-4622-F460-AC84-2471F1C51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4197" y="2151864"/>
            <a:ext cx="4032250" cy="3455987"/>
          </a:xfrm>
          <a:prstGeom prst="rect">
            <a:avLst/>
          </a:prstGeom>
          <a:solidFill>
            <a:srgbClr val="ABE1FA"/>
          </a:solidFill>
          <a:ln w="76200" cmpd="tri" algn="ctr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CBF1F42-D066-E1BE-EFC2-12E9588D7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247" y="2151864"/>
            <a:ext cx="3887787" cy="3455987"/>
          </a:xfrm>
          <a:prstGeom prst="rect">
            <a:avLst/>
          </a:prstGeom>
          <a:solidFill>
            <a:srgbClr val="ABE1FA"/>
          </a:solidFill>
          <a:ln w="76200" cmpd="tri" algn="ctr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3" name="Text Box 10">
            <a:extLst>
              <a:ext uri="{FF2B5EF4-FFF2-40B4-BE49-F238E27FC236}">
                <a16:creationId xmlns:a16="http://schemas.microsoft.com/office/drawing/2014/main" id="{5080F9E0-F88B-F95C-F005-4B423CCD6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984" y="5176051"/>
            <a:ext cx="1841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pt-BR" sz="2400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44" name="Text Box 11">
            <a:extLst>
              <a:ext uri="{FF2B5EF4-FFF2-40B4-BE49-F238E27FC236}">
                <a16:creationId xmlns:a16="http://schemas.microsoft.com/office/drawing/2014/main" id="{26FDC62D-99A6-579C-0F20-34752AA1D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884" y="5582451"/>
            <a:ext cx="12239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ANTES</a:t>
            </a:r>
          </a:p>
        </p:txBody>
      </p:sp>
      <p:sp>
        <p:nvSpPr>
          <p:cNvPr id="45" name="Text Box 12">
            <a:extLst>
              <a:ext uri="{FF2B5EF4-FFF2-40B4-BE49-F238E27FC236}">
                <a16:creationId xmlns:a16="http://schemas.microsoft.com/office/drawing/2014/main" id="{69E7368E-AE35-4085-1E53-7C664C37D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234" y="5557051"/>
            <a:ext cx="14017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DEPOIS</a:t>
            </a:r>
          </a:p>
        </p:txBody>
      </p:sp>
      <p:sp>
        <p:nvSpPr>
          <p:cNvPr id="46" name="Freeform 14">
            <a:extLst>
              <a:ext uri="{FF2B5EF4-FFF2-40B4-BE49-F238E27FC236}">
                <a16:creationId xmlns:a16="http://schemas.microsoft.com/office/drawing/2014/main" id="{855742CD-A32E-1204-0F8E-DCC5E1B967A0}"/>
              </a:ext>
            </a:extLst>
          </p:cNvPr>
          <p:cNvSpPr>
            <a:spLocks/>
          </p:cNvSpPr>
          <p:nvPr/>
        </p:nvSpPr>
        <p:spPr bwMode="auto">
          <a:xfrm>
            <a:off x="2693122" y="2439201"/>
            <a:ext cx="1524000" cy="1300163"/>
          </a:xfrm>
          <a:custGeom>
            <a:avLst/>
            <a:gdLst/>
            <a:ahLst/>
            <a:cxnLst>
              <a:cxn ang="0">
                <a:pos x="338" y="76"/>
              </a:cxn>
              <a:cxn ang="0">
                <a:pos x="262" y="91"/>
              </a:cxn>
              <a:cxn ang="0">
                <a:pos x="209" y="114"/>
              </a:cxn>
              <a:cxn ang="0">
                <a:pos x="80" y="167"/>
              </a:cxn>
              <a:cxn ang="0">
                <a:pos x="35" y="235"/>
              </a:cxn>
              <a:cxn ang="0">
                <a:pos x="12" y="319"/>
              </a:cxn>
              <a:cxn ang="0">
                <a:pos x="12" y="576"/>
              </a:cxn>
              <a:cxn ang="0">
                <a:pos x="42" y="645"/>
              </a:cxn>
              <a:cxn ang="0">
                <a:pos x="111" y="690"/>
              </a:cxn>
              <a:cxn ang="0">
                <a:pos x="171" y="736"/>
              </a:cxn>
              <a:cxn ang="0">
                <a:pos x="338" y="743"/>
              </a:cxn>
              <a:cxn ang="0">
                <a:pos x="414" y="773"/>
              </a:cxn>
              <a:cxn ang="0">
                <a:pos x="505" y="819"/>
              </a:cxn>
              <a:cxn ang="0">
                <a:pos x="634" y="789"/>
              </a:cxn>
              <a:cxn ang="0">
                <a:pos x="709" y="736"/>
              </a:cxn>
              <a:cxn ang="0">
                <a:pos x="770" y="690"/>
              </a:cxn>
              <a:cxn ang="0">
                <a:pos x="793" y="675"/>
              </a:cxn>
              <a:cxn ang="0">
                <a:pos x="853" y="501"/>
              </a:cxn>
              <a:cxn ang="0">
                <a:pos x="884" y="395"/>
              </a:cxn>
              <a:cxn ang="0">
                <a:pos x="929" y="266"/>
              </a:cxn>
              <a:cxn ang="0">
                <a:pos x="944" y="228"/>
              </a:cxn>
              <a:cxn ang="0">
                <a:pos x="960" y="182"/>
              </a:cxn>
              <a:cxn ang="0">
                <a:pos x="884" y="144"/>
              </a:cxn>
              <a:cxn ang="0">
                <a:pos x="823" y="31"/>
              </a:cxn>
              <a:cxn ang="0">
                <a:pos x="755" y="8"/>
              </a:cxn>
              <a:cxn ang="0">
                <a:pos x="732" y="0"/>
              </a:cxn>
              <a:cxn ang="0">
                <a:pos x="656" y="8"/>
              </a:cxn>
              <a:cxn ang="0">
                <a:pos x="596" y="61"/>
              </a:cxn>
              <a:cxn ang="0">
                <a:pos x="361" y="53"/>
              </a:cxn>
              <a:cxn ang="0">
                <a:pos x="338" y="76"/>
              </a:cxn>
            </a:cxnLst>
            <a:rect l="0" t="0" r="r" b="b"/>
            <a:pathLst>
              <a:path w="960" h="819">
                <a:moveTo>
                  <a:pt x="338" y="76"/>
                </a:moveTo>
                <a:cubicBezTo>
                  <a:pt x="336" y="76"/>
                  <a:pt x="271" y="87"/>
                  <a:pt x="262" y="91"/>
                </a:cubicBezTo>
                <a:cubicBezTo>
                  <a:pt x="188" y="123"/>
                  <a:pt x="299" y="94"/>
                  <a:pt x="209" y="114"/>
                </a:cubicBezTo>
                <a:cubicBezTo>
                  <a:pt x="168" y="141"/>
                  <a:pt x="121" y="140"/>
                  <a:pt x="80" y="167"/>
                </a:cubicBezTo>
                <a:cubicBezTo>
                  <a:pt x="65" y="190"/>
                  <a:pt x="44" y="209"/>
                  <a:pt x="35" y="235"/>
                </a:cubicBezTo>
                <a:cubicBezTo>
                  <a:pt x="25" y="263"/>
                  <a:pt x="22" y="291"/>
                  <a:pt x="12" y="319"/>
                </a:cubicBezTo>
                <a:cubicBezTo>
                  <a:pt x="2" y="438"/>
                  <a:pt x="0" y="419"/>
                  <a:pt x="12" y="576"/>
                </a:cubicBezTo>
                <a:cubicBezTo>
                  <a:pt x="13" y="594"/>
                  <a:pt x="28" y="633"/>
                  <a:pt x="42" y="645"/>
                </a:cubicBezTo>
                <a:cubicBezTo>
                  <a:pt x="44" y="646"/>
                  <a:pt x="99" y="682"/>
                  <a:pt x="111" y="690"/>
                </a:cubicBezTo>
                <a:cubicBezTo>
                  <a:pt x="119" y="695"/>
                  <a:pt x="162" y="735"/>
                  <a:pt x="171" y="736"/>
                </a:cubicBezTo>
                <a:cubicBezTo>
                  <a:pt x="226" y="743"/>
                  <a:pt x="282" y="741"/>
                  <a:pt x="338" y="743"/>
                </a:cubicBezTo>
                <a:cubicBezTo>
                  <a:pt x="364" y="756"/>
                  <a:pt x="387" y="765"/>
                  <a:pt x="414" y="773"/>
                </a:cubicBezTo>
                <a:cubicBezTo>
                  <a:pt x="443" y="793"/>
                  <a:pt x="475" y="800"/>
                  <a:pt x="505" y="819"/>
                </a:cubicBezTo>
                <a:cubicBezTo>
                  <a:pt x="601" y="810"/>
                  <a:pt x="569" y="809"/>
                  <a:pt x="634" y="789"/>
                </a:cubicBezTo>
                <a:cubicBezTo>
                  <a:pt x="657" y="765"/>
                  <a:pt x="677" y="746"/>
                  <a:pt x="709" y="736"/>
                </a:cubicBezTo>
                <a:cubicBezTo>
                  <a:pt x="737" y="708"/>
                  <a:pt x="719" y="723"/>
                  <a:pt x="770" y="690"/>
                </a:cubicBezTo>
                <a:cubicBezTo>
                  <a:pt x="778" y="685"/>
                  <a:pt x="793" y="675"/>
                  <a:pt x="793" y="675"/>
                </a:cubicBezTo>
                <a:cubicBezTo>
                  <a:pt x="826" y="624"/>
                  <a:pt x="824" y="558"/>
                  <a:pt x="853" y="501"/>
                </a:cubicBezTo>
                <a:cubicBezTo>
                  <a:pt x="859" y="459"/>
                  <a:pt x="861" y="429"/>
                  <a:pt x="884" y="395"/>
                </a:cubicBezTo>
                <a:cubicBezTo>
                  <a:pt x="897" y="344"/>
                  <a:pt x="907" y="311"/>
                  <a:pt x="929" y="266"/>
                </a:cubicBezTo>
                <a:cubicBezTo>
                  <a:pt x="935" y="254"/>
                  <a:pt x="939" y="241"/>
                  <a:pt x="944" y="228"/>
                </a:cubicBezTo>
                <a:cubicBezTo>
                  <a:pt x="950" y="213"/>
                  <a:pt x="960" y="182"/>
                  <a:pt x="960" y="182"/>
                </a:cubicBezTo>
                <a:cubicBezTo>
                  <a:pt x="934" y="157"/>
                  <a:pt x="921" y="152"/>
                  <a:pt x="884" y="144"/>
                </a:cubicBezTo>
                <a:cubicBezTo>
                  <a:pt x="873" y="103"/>
                  <a:pt x="866" y="50"/>
                  <a:pt x="823" y="31"/>
                </a:cubicBezTo>
                <a:cubicBezTo>
                  <a:pt x="801" y="21"/>
                  <a:pt x="778" y="16"/>
                  <a:pt x="755" y="8"/>
                </a:cubicBezTo>
                <a:cubicBezTo>
                  <a:pt x="747" y="5"/>
                  <a:pt x="732" y="0"/>
                  <a:pt x="732" y="0"/>
                </a:cubicBezTo>
                <a:cubicBezTo>
                  <a:pt x="707" y="3"/>
                  <a:pt x="680" y="0"/>
                  <a:pt x="656" y="8"/>
                </a:cubicBezTo>
                <a:cubicBezTo>
                  <a:pt x="644" y="12"/>
                  <a:pt x="609" y="52"/>
                  <a:pt x="596" y="61"/>
                </a:cubicBezTo>
                <a:cubicBezTo>
                  <a:pt x="526" y="58"/>
                  <a:pt x="434" y="42"/>
                  <a:pt x="361" y="53"/>
                </a:cubicBezTo>
                <a:cubicBezTo>
                  <a:pt x="345" y="78"/>
                  <a:pt x="355" y="76"/>
                  <a:pt x="338" y="76"/>
                </a:cubicBezTo>
                <a:close/>
              </a:path>
            </a:pathLst>
          </a:custGeom>
          <a:solidFill>
            <a:srgbClr val="CCFFFF">
              <a:alpha val="99001"/>
            </a:srgbClr>
          </a:solidFill>
          <a:ln w="31750" cap="flat" cmpd="sng">
            <a:solidFill>
              <a:sysClr val="windowText" lastClr="000000"/>
            </a:solidFill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7" name="Freeform 16">
            <a:extLst>
              <a:ext uri="{FF2B5EF4-FFF2-40B4-BE49-F238E27FC236}">
                <a16:creationId xmlns:a16="http://schemas.microsoft.com/office/drawing/2014/main" id="{88132328-8479-54D9-3126-89053CFEDC45}"/>
              </a:ext>
            </a:extLst>
          </p:cNvPr>
          <p:cNvSpPr>
            <a:spLocks/>
          </p:cNvSpPr>
          <p:nvPr/>
        </p:nvSpPr>
        <p:spPr bwMode="auto">
          <a:xfrm>
            <a:off x="3167784" y="4048926"/>
            <a:ext cx="2198688" cy="1433513"/>
          </a:xfrm>
          <a:custGeom>
            <a:avLst/>
            <a:gdLst/>
            <a:ahLst/>
            <a:cxnLst>
              <a:cxn ang="0">
                <a:pos x="445" y="0"/>
              </a:cxn>
              <a:cxn ang="0">
                <a:pos x="323" y="53"/>
              </a:cxn>
              <a:cxn ang="0">
                <a:pos x="301" y="68"/>
              </a:cxn>
              <a:cxn ang="0">
                <a:pos x="134" y="114"/>
              </a:cxn>
              <a:cxn ang="0">
                <a:pos x="51" y="235"/>
              </a:cxn>
              <a:cxn ang="0">
                <a:pos x="51" y="493"/>
              </a:cxn>
              <a:cxn ang="0">
                <a:pos x="96" y="546"/>
              </a:cxn>
              <a:cxn ang="0">
                <a:pos x="142" y="576"/>
              </a:cxn>
              <a:cxn ang="0">
                <a:pos x="377" y="697"/>
              </a:cxn>
              <a:cxn ang="0">
                <a:pos x="437" y="841"/>
              </a:cxn>
              <a:cxn ang="0">
                <a:pos x="680" y="879"/>
              </a:cxn>
              <a:cxn ang="0">
                <a:pos x="877" y="834"/>
              </a:cxn>
              <a:cxn ang="0">
                <a:pos x="1074" y="826"/>
              </a:cxn>
              <a:cxn ang="0">
                <a:pos x="1301" y="720"/>
              </a:cxn>
              <a:cxn ang="0">
                <a:pos x="1369" y="637"/>
              </a:cxn>
              <a:cxn ang="0">
                <a:pos x="1385" y="591"/>
              </a:cxn>
              <a:cxn ang="0">
                <a:pos x="1362" y="462"/>
              </a:cxn>
              <a:cxn ang="0">
                <a:pos x="1233" y="371"/>
              </a:cxn>
              <a:cxn ang="0">
                <a:pos x="1172" y="311"/>
              </a:cxn>
              <a:cxn ang="0">
                <a:pos x="983" y="227"/>
              </a:cxn>
              <a:cxn ang="0">
                <a:pos x="915" y="197"/>
              </a:cxn>
              <a:cxn ang="0">
                <a:pos x="733" y="182"/>
              </a:cxn>
              <a:cxn ang="0">
                <a:pos x="619" y="68"/>
              </a:cxn>
              <a:cxn ang="0">
                <a:pos x="551" y="45"/>
              </a:cxn>
              <a:cxn ang="0">
                <a:pos x="528" y="30"/>
              </a:cxn>
              <a:cxn ang="0">
                <a:pos x="505" y="8"/>
              </a:cxn>
              <a:cxn ang="0">
                <a:pos x="445" y="0"/>
              </a:cxn>
            </a:cxnLst>
            <a:rect l="0" t="0" r="r" b="b"/>
            <a:pathLst>
              <a:path w="1385" h="903">
                <a:moveTo>
                  <a:pt x="445" y="0"/>
                </a:moveTo>
                <a:cubicBezTo>
                  <a:pt x="403" y="14"/>
                  <a:pt x="362" y="31"/>
                  <a:pt x="323" y="53"/>
                </a:cubicBezTo>
                <a:cubicBezTo>
                  <a:pt x="315" y="57"/>
                  <a:pt x="309" y="65"/>
                  <a:pt x="301" y="68"/>
                </a:cubicBezTo>
                <a:cubicBezTo>
                  <a:pt x="249" y="88"/>
                  <a:pt x="189" y="103"/>
                  <a:pt x="134" y="114"/>
                </a:cubicBezTo>
                <a:cubicBezTo>
                  <a:pt x="77" y="142"/>
                  <a:pt x="83" y="186"/>
                  <a:pt x="51" y="235"/>
                </a:cubicBezTo>
                <a:cubicBezTo>
                  <a:pt x="30" y="314"/>
                  <a:pt x="0" y="422"/>
                  <a:pt x="51" y="493"/>
                </a:cubicBezTo>
                <a:cubicBezTo>
                  <a:pt x="65" y="512"/>
                  <a:pt x="79" y="531"/>
                  <a:pt x="96" y="546"/>
                </a:cubicBezTo>
                <a:cubicBezTo>
                  <a:pt x="110" y="558"/>
                  <a:pt x="129" y="563"/>
                  <a:pt x="142" y="576"/>
                </a:cubicBezTo>
                <a:cubicBezTo>
                  <a:pt x="205" y="642"/>
                  <a:pt x="292" y="671"/>
                  <a:pt x="377" y="697"/>
                </a:cubicBezTo>
                <a:cubicBezTo>
                  <a:pt x="385" y="749"/>
                  <a:pt x="379" y="823"/>
                  <a:pt x="437" y="841"/>
                </a:cubicBezTo>
                <a:cubicBezTo>
                  <a:pt x="499" y="903"/>
                  <a:pt x="597" y="866"/>
                  <a:pt x="680" y="879"/>
                </a:cubicBezTo>
                <a:cubicBezTo>
                  <a:pt x="748" y="872"/>
                  <a:pt x="808" y="839"/>
                  <a:pt x="877" y="834"/>
                </a:cubicBezTo>
                <a:cubicBezTo>
                  <a:pt x="943" y="830"/>
                  <a:pt x="1008" y="829"/>
                  <a:pt x="1074" y="826"/>
                </a:cubicBezTo>
                <a:cubicBezTo>
                  <a:pt x="1163" y="767"/>
                  <a:pt x="1188" y="735"/>
                  <a:pt x="1301" y="720"/>
                </a:cubicBezTo>
                <a:cubicBezTo>
                  <a:pt x="1329" y="701"/>
                  <a:pt x="1358" y="670"/>
                  <a:pt x="1369" y="637"/>
                </a:cubicBezTo>
                <a:cubicBezTo>
                  <a:pt x="1374" y="622"/>
                  <a:pt x="1385" y="591"/>
                  <a:pt x="1385" y="591"/>
                </a:cubicBezTo>
                <a:cubicBezTo>
                  <a:pt x="1381" y="551"/>
                  <a:pt x="1381" y="501"/>
                  <a:pt x="1362" y="462"/>
                </a:cubicBezTo>
                <a:cubicBezTo>
                  <a:pt x="1340" y="416"/>
                  <a:pt x="1277" y="393"/>
                  <a:pt x="1233" y="371"/>
                </a:cubicBezTo>
                <a:cubicBezTo>
                  <a:pt x="1204" y="356"/>
                  <a:pt x="1194" y="331"/>
                  <a:pt x="1172" y="311"/>
                </a:cubicBezTo>
                <a:cubicBezTo>
                  <a:pt x="1113" y="259"/>
                  <a:pt x="1057" y="243"/>
                  <a:pt x="983" y="227"/>
                </a:cubicBezTo>
                <a:cubicBezTo>
                  <a:pt x="960" y="212"/>
                  <a:pt x="940" y="206"/>
                  <a:pt x="915" y="197"/>
                </a:cubicBezTo>
                <a:cubicBezTo>
                  <a:pt x="854" y="206"/>
                  <a:pt x="787" y="219"/>
                  <a:pt x="733" y="182"/>
                </a:cubicBezTo>
                <a:cubicBezTo>
                  <a:pt x="721" y="147"/>
                  <a:pt x="653" y="90"/>
                  <a:pt x="619" y="68"/>
                </a:cubicBezTo>
                <a:cubicBezTo>
                  <a:pt x="599" y="55"/>
                  <a:pt x="574" y="53"/>
                  <a:pt x="551" y="45"/>
                </a:cubicBezTo>
                <a:cubicBezTo>
                  <a:pt x="542" y="42"/>
                  <a:pt x="535" y="36"/>
                  <a:pt x="528" y="30"/>
                </a:cubicBezTo>
                <a:cubicBezTo>
                  <a:pt x="520" y="23"/>
                  <a:pt x="515" y="12"/>
                  <a:pt x="505" y="8"/>
                </a:cubicBezTo>
                <a:cubicBezTo>
                  <a:pt x="486" y="1"/>
                  <a:pt x="465" y="3"/>
                  <a:pt x="445" y="0"/>
                </a:cubicBezTo>
                <a:close/>
              </a:path>
            </a:pathLst>
          </a:custGeom>
          <a:solidFill>
            <a:srgbClr val="FFFF99"/>
          </a:solidFill>
          <a:ln w="38100" cap="flat" cmpd="sng">
            <a:solidFill>
              <a:sysClr val="windowText" lastClr="000000"/>
            </a:solidFill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8" name="Freeform 18">
            <a:extLst>
              <a:ext uri="{FF2B5EF4-FFF2-40B4-BE49-F238E27FC236}">
                <a16:creationId xmlns:a16="http://schemas.microsoft.com/office/drawing/2014/main" id="{4648B5AF-4D30-7864-EFD1-C04633436F32}"/>
              </a:ext>
            </a:extLst>
          </p:cNvPr>
          <p:cNvSpPr>
            <a:spLocks/>
          </p:cNvSpPr>
          <p:nvPr/>
        </p:nvSpPr>
        <p:spPr bwMode="auto">
          <a:xfrm>
            <a:off x="4761634" y="2377289"/>
            <a:ext cx="1420813" cy="1706562"/>
          </a:xfrm>
          <a:custGeom>
            <a:avLst/>
            <a:gdLst/>
            <a:ahLst/>
            <a:cxnLst>
              <a:cxn ang="0">
                <a:pos x="259" y="0"/>
              </a:cxn>
              <a:cxn ang="0">
                <a:pos x="214" y="7"/>
              </a:cxn>
              <a:cxn ang="0">
                <a:pos x="153" y="90"/>
              </a:cxn>
              <a:cxn ang="0">
                <a:pos x="93" y="136"/>
              </a:cxn>
              <a:cxn ang="0">
                <a:pos x="39" y="189"/>
              </a:cxn>
              <a:cxn ang="0">
                <a:pos x="32" y="212"/>
              </a:cxn>
              <a:cxn ang="0">
                <a:pos x="17" y="234"/>
              </a:cxn>
              <a:cxn ang="0">
                <a:pos x="2" y="303"/>
              </a:cxn>
              <a:cxn ang="0">
                <a:pos x="9" y="553"/>
              </a:cxn>
              <a:cxn ang="0">
                <a:pos x="62" y="591"/>
              </a:cxn>
              <a:cxn ang="0">
                <a:pos x="199" y="712"/>
              </a:cxn>
              <a:cxn ang="0">
                <a:pos x="312" y="886"/>
              </a:cxn>
              <a:cxn ang="0">
                <a:pos x="487" y="992"/>
              </a:cxn>
              <a:cxn ang="0">
                <a:pos x="547" y="1030"/>
              </a:cxn>
              <a:cxn ang="0">
                <a:pos x="638" y="1045"/>
              </a:cxn>
              <a:cxn ang="0">
                <a:pos x="676" y="1000"/>
              </a:cxn>
              <a:cxn ang="0">
                <a:pos x="729" y="924"/>
              </a:cxn>
              <a:cxn ang="0">
                <a:pos x="752" y="901"/>
              </a:cxn>
              <a:cxn ang="0">
                <a:pos x="797" y="871"/>
              </a:cxn>
              <a:cxn ang="0">
                <a:pos x="843" y="780"/>
              </a:cxn>
              <a:cxn ang="0">
                <a:pos x="835" y="439"/>
              </a:cxn>
              <a:cxn ang="0">
                <a:pos x="805" y="394"/>
              </a:cxn>
              <a:cxn ang="0">
                <a:pos x="797" y="371"/>
              </a:cxn>
              <a:cxn ang="0">
                <a:pos x="775" y="356"/>
              </a:cxn>
              <a:cxn ang="0">
                <a:pos x="684" y="272"/>
              </a:cxn>
              <a:cxn ang="0">
                <a:pos x="623" y="189"/>
              </a:cxn>
              <a:cxn ang="0">
                <a:pos x="562" y="144"/>
              </a:cxn>
              <a:cxn ang="0">
                <a:pos x="509" y="90"/>
              </a:cxn>
              <a:cxn ang="0">
                <a:pos x="426" y="53"/>
              </a:cxn>
              <a:cxn ang="0">
                <a:pos x="259" y="0"/>
              </a:cxn>
            </a:cxnLst>
            <a:rect l="0" t="0" r="r" b="b"/>
            <a:pathLst>
              <a:path w="895" h="1075">
                <a:moveTo>
                  <a:pt x="259" y="0"/>
                </a:moveTo>
                <a:cubicBezTo>
                  <a:pt x="244" y="2"/>
                  <a:pt x="228" y="2"/>
                  <a:pt x="214" y="7"/>
                </a:cubicBezTo>
                <a:cubicBezTo>
                  <a:pt x="175" y="20"/>
                  <a:pt x="171" y="61"/>
                  <a:pt x="153" y="90"/>
                </a:cubicBezTo>
                <a:cubicBezTo>
                  <a:pt x="140" y="112"/>
                  <a:pt x="93" y="136"/>
                  <a:pt x="93" y="136"/>
                </a:cubicBezTo>
                <a:cubicBezTo>
                  <a:pt x="77" y="159"/>
                  <a:pt x="59" y="170"/>
                  <a:pt x="39" y="189"/>
                </a:cubicBezTo>
                <a:cubicBezTo>
                  <a:pt x="37" y="197"/>
                  <a:pt x="36" y="205"/>
                  <a:pt x="32" y="212"/>
                </a:cubicBezTo>
                <a:cubicBezTo>
                  <a:pt x="28" y="220"/>
                  <a:pt x="20" y="226"/>
                  <a:pt x="17" y="234"/>
                </a:cubicBezTo>
                <a:cubicBezTo>
                  <a:pt x="10" y="256"/>
                  <a:pt x="2" y="303"/>
                  <a:pt x="2" y="303"/>
                </a:cubicBezTo>
                <a:cubicBezTo>
                  <a:pt x="4" y="386"/>
                  <a:pt x="0" y="470"/>
                  <a:pt x="9" y="553"/>
                </a:cubicBezTo>
                <a:cubicBezTo>
                  <a:pt x="11" y="570"/>
                  <a:pt x="52" y="585"/>
                  <a:pt x="62" y="591"/>
                </a:cubicBezTo>
                <a:cubicBezTo>
                  <a:pt x="123" y="627"/>
                  <a:pt x="149" y="665"/>
                  <a:pt x="199" y="712"/>
                </a:cubicBezTo>
                <a:cubicBezTo>
                  <a:pt x="221" y="784"/>
                  <a:pt x="249" y="843"/>
                  <a:pt x="312" y="886"/>
                </a:cubicBezTo>
                <a:cubicBezTo>
                  <a:pt x="369" y="971"/>
                  <a:pt x="386" y="980"/>
                  <a:pt x="487" y="992"/>
                </a:cubicBezTo>
                <a:cubicBezTo>
                  <a:pt x="509" y="1008"/>
                  <a:pt x="521" y="1022"/>
                  <a:pt x="547" y="1030"/>
                </a:cubicBezTo>
                <a:cubicBezTo>
                  <a:pt x="577" y="1075"/>
                  <a:pt x="593" y="1061"/>
                  <a:pt x="638" y="1045"/>
                </a:cubicBezTo>
                <a:cubicBezTo>
                  <a:pt x="657" y="1027"/>
                  <a:pt x="665" y="1023"/>
                  <a:pt x="676" y="1000"/>
                </a:cubicBezTo>
                <a:cubicBezTo>
                  <a:pt x="695" y="962"/>
                  <a:pt x="682" y="940"/>
                  <a:pt x="729" y="924"/>
                </a:cubicBezTo>
                <a:cubicBezTo>
                  <a:pt x="737" y="916"/>
                  <a:pt x="743" y="908"/>
                  <a:pt x="752" y="901"/>
                </a:cubicBezTo>
                <a:cubicBezTo>
                  <a:pt x="766" y="890"/>
                  <a:pt x="797" y="871"/>
                  <a:pt x="797" y="871"/>
                </a:cubicBezTo>
                <a:cubicBezTo>
                  <a:pt x="824" y="832"/>
                  <a:pt x="829" y="822"/>
                  <a:pt x="843" y="780"/>
                </a:cubicBezTo>
                <a:cubicBezTo>
                  <a:pt x="851" y="674"/>
                  <a:pt x="895" y="531"/>
                  <a:pt x="835" y="439"/>
                </a:cubicBezTo>
                <a:cubicBezTo>
                  <a:pt x="819" y="372"/>
                  <a:pt x="843" y="440"/>
                  <a:pt x="805" y="394"/>
                </a:cubicBezTo>
                <a:cubicBezTo>
                  <a:pt x="800" y="388"/>
                  <a:pt x="802" y="377"/>
                  <a:pt x="797" y="371"/>
                </a:cubicBezTo>
                <a:cubicBezTo>
                  <a:pt x="792" y="364"/>
                  <a:pt x="782" y="361"/>
                  <a:pt x="775" y="356"/>
                </a:cubicBezTo>
                <a:cubicBezTo>
                  <a:pt x="751" y="337"/>
                  <a:pt x="707" y="296"/>
                  <a:pt x="684" y="272"/>
                </a:cubicBezTo>
                <a:cubicBezTo>
                  <a:pt x="673" y="242"/>
                  <a:pt x="648" y="209"/>
                  <a:pt x="623" y="189"/>
                </a:cubicBezTo>
                <a:cubicBezTo>
                  <a:pt x="612" y="181"/>
                  <a:pt x="575" y="161"/>
                  <a:pt x="562" y="144"/>
                </a:cubicBezTo>
                <a:cubicBezTo>
                  <a:pt x="520" y="89"/>
                  <a:pt x="553" y="105"/>
                  <a:pt x="509" y="90"/>
                </a:cubicBezTo>
                <a:cubicBezTo>
                  <a:pt x="485" y="56"/>
                  <a:pt x="465" y="64"/>
                  <a:pt x="426" y="53"/>
                </a:cubicBezTo>
                <a:cubicBezTo>
                  <a:pt x="371" y="38"/>
                  <a:pt x="311" y="24"/>
                  <a:pt x="259" y="0"/>
                </a:cubicBezTo>
                <a:close/>
              </a:path>
            </a:pathLst>
          </a:custGeom>
          <a:solidFill>
            <a:srgbClr val="FFCC99"/>
          </a:solidFill>
          <a:ln w="38100" cap="flat" cmpd="sng">
            <a:solidFill>
              <a:sysClr val="windowText" lastClr="000000"/>
            </a:solidFill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9" name="Freeform 19">
            <a:extLst>
              <a:ext uri="{FF2B5EF4-FFF2-40B4-BE49-F238E27FC236}">
                <a16:creationId xmlns:a16="http://schemas.microsoft.com/office/drawing/2014/main" id="{967080CE-5AD1-5BBA-6099-16598B79F95C}"/>
              </a:ext>
            </a:extLst>
          </p:cNvPr>
          <p:cNvSpPr>
            <a:spLocks/>
          </p:cNvSpPr>
          <p:nvPr/>
        </p:nvSpPr>
        <p:spPr bwMode="auto">
          <a:xfrm>
            <a:off x="7130184" y="2426501"/>
            <a:ext cx="1524000" cy="1300163"/>
          </a:xfrm>
          <a:custGeom>
            <a:avLst/>
            <a:gdLst/>
            <a:ahLst/>
            <a:cxnLst>
              <a:cxn ang="0">
                <a:pos x="338" y="76"/>
              </a:cxn>
              <a:cxn ang="0">
                <a:pos x="262" y="91"/>
              </a:cxn>
              <a:cxn ang="0">
                <a:pos x="209" y="114"/>
              </a:cxn>
              <a:cxn ang="0">
                <a:pos x="80" y="167"/>
              </a:cxn>
              <a:cxn ang="0">
                <a:pos x="35" y="235"/>
              </a:cxn>
              <a:cxn ang="0">
                <a:pos x="12" y="319"/>
              </a:cxn>
              <a:cxn ang="0">
                <a:pos x="12" y="576"/>
              </a:cxn>
              <a:cxn ang="0">
                <a:pos x="42" y="645"/>
              </a:cxn>
              <a:cxn ang="0">
                <a:pos x="111" y="690"/>
              </a:cxn>
              <a:cxn ang="0">
                <a:pos x="171" y="736"/>
              </a:cxn>
              <a:cxn ang="0">
                <a:pos x="338" y="743"/>
              </a:cxn>
              <a:cxn ang="0">
                <a:pos x="414" y="773"/>
              </a:cxn>
              <a:cxn ang="0">
                <a:pos x="505" y="819"/>
              </a:cxn>
              <a:cxn ang="0">
                <a:pos x="634" y="789"/>
              </a:cxn>
              <a:cxn ang="0">
                <a:pos x="709" y="736"/>
              </a:cxn>
              <a:cxn ang="0">
                <a:pos x="770" y="690"/>
              </a:cxn>
              <a:cxn ang="0">
                <a:pos x="793" y="675"/>
              </a:cxn>
              <a:cxn ang="0">
                <a:pos x="853" y="501"/>
              </a:cxn>
              <a:cxn ang="0">
                <a:pos x="884" y="395"/>
              </a:cxn>
              <a:cxn ang="0">
                <a:pos x="929" y="266"/>
              </a:cxn>
              <a:cxn ang="0">
                <a:pos x="944" y="228"/>
              </a:cxn>
              <a:cxn ang="0">
                <a:pos x="960" y="182"/>
              </a:cxn>
              <a:cxn ang="0">
                <a:pos x="884" y="144"/>
              </a:cxn>
              <a:cxn ang="0">
                <a:pos x="823" y="31"/>
              </a:cxn>
              <a:cxn ang="0">
                <a:pos x="755" y="8"/>
              </a:cxn>
              <a:cxn ang="0">
                <a:pos x="732" y="0"/>
              </a:cxn>
              <a:cxn ang="0">
                <a:pos x="656" y="8"/>
              </a:cxn>
              <a:cxn ang="0">
                <a:pos x="596" y="61"/>
              </a:cxn>
              <a:cxn ang="0">
                <a:pos x="361" y="53"/>
              </a:cxn>
              <a:cxn ang="0">
                <a:pos x="338" y="76"/>
              </a:cxn>
            </a:cxnLst>
            <a:rect l="0" t="0" r="r" b="b"/>
            <a:pathLst>
              <a:path w="960" h="819">
                <a:moveTo>
                  <a:pt x="338" y="76"/>
                </a:moveTo>
                <a:cubicBezTo>
                  <a:pt x="336" y="76"/>
                  <a:pt x="271" y="87"/>
                  <a:pt x="262" y="91"/>
                </a:cubicBezTo>
                <a:cubicBezTo>
                  <a:pt x="188" y="123"/>
                  <a:pt x="299" y="94"/>
                  <a:pt x="209" y="114"/>
                </a:cubicBezTo>
                <a:cubicBezTo>
                  <a:pt x="168" y="141"/>
                  <a:pt x="121" y="140"/>
                  <a:pt x="80" y="167"/>
                </a:cubicBezTo>
                <a:cubicBezTo>
                  <a:pt x="65" y="190"/>
                  <a:pt x="44" y="209"/>
                  <a:pt x="35" y="235"/>
                </a:cubicBezTo>
                <a:cubicBezTo>
                  <a:pt x="25" y="263"/>
                  <a:pt x="22" y="291"/>
                  <a:pt x="12" y="319"/>
                </a:cubicBezTo>
                <a:cubicBezTo>
                  <a:pt x="2" y="438"/>
                  <a:pt x="0" y="419"/>
                  <a:pt x="12" y="576"/>
                </a:cubicBezTo>
                <a:cubicBezTo>
                  <a:pt x="13" y="594"/>
                  <a:pt x="28" y="633"/>
                  <a:pt x="42" y="645"/>
                </a:cubicBezTo>
                <a:cubicBezTo>
                  <a:pt x="44" y="646"/>
                  <a:pt x="99" y="682"/>
                  <a:pt x="111" y="690"/>
                </a:cubicBezTo>
                <a:cubicBezTo>
                  <a:pt x="119" y="695"/>
                  <a:pt x="162" y="735"/>
                  <a:pt x="171" y="736"/>
                </a:cubicBezTo>
                <a:cubicBezTo>
                  <a:pt x="226" y="743"/>
                  <a:pt x="282" y="741"/>
                  <a:pt x="338" y="743"/>
                </a:cubicBezTo>
                <a:cubicBezTo>
                  <a:pt x="364" y="756"/>
                  <a:pt x="387" y="765"/>
                  <a:pt x="414" y="773"/>
                </a:cubicBezTo>
                <a:cubicBezTo>
                  <a:pt x="443" y="793"/>
                  <a:pt x="475" y="800"/>
                  <a:pt x="505" y="819"/>
                </a:cubicBezTo>
                <a:cubicBezTo>
                  <a:pt x="601" y="810"/>
                  <a:pt x="569" y="809"/>
                  <a:pt x="634" y="789"/>
                </a:cubicBezTo>
                <a:cubicBezTo>
                  <a:pt x="657" y="765"/>
                  <a:pt x="677" y="746"/>
                  <a:pt x="709" y="736"/>
                </a:cubicBezTo>
                <a:cubicBezTo>
                  <a:pt x="737" y="708"/>
                  <a:pt x="719" y="723"/>
                  <a:pt x="770" y="690"/>
                </a:cubicBezTo>
                <a:cubicBezTo>
                  <a:pt x="778" y="685"/>
                  <a:pt x="793" y="675"/>
                  <a:pt x="793" y="675"/>
                </a:cubicBezTo>
                <a:cubicBezTo>
                  <a:pt x="826" y="624"/>
                  <a:pt x="824" y="558"/>
                  <a:pt x="853" y="501"/>
                </a:cubicBezTo>
                <a:cubicBezTo>
                  <a:pt x="859" y="459"/>
                  <a:pt x="861" y="429"/>
                  <a:pt x="884" y="395"/>
                </a:cubicBezTo>
                <a:cubicBezTo>
                  <a:pt x="897" y="344"/>
                  <a:pt x="907" y="311"/>
                  <a:pt x="929" y="266"/>
                </a:cubicBezTo>
                <a:cubicBezTo>
                  <a:pt x="935" y="254"/>
                  <a:pt x="939" y="241"/>
                  <a:pt x="944" y="228"/>
                </a:cubicBezTo>
                <a:cubicBezTo>
                  <a:pt x="950" y="213"/>
                  <a:pt x="960" y="182"/>
                  <a:pt x="960" y="182"/>
                </a:cubicBezTo>
                <a:cubicBezTo>
                  <a:pt x="934" y="157"/>
                  <a:pt x="921" y="152"/>
                  <a:pt x="884" y="144"/>
                </a:cubicBezTo>
                <a:cubicBezTo>
                  <a:pt x="873" y="103"/>
                  <a:pt x="866" y="50"/>
                  <a:pt x="823" y="31"/>
                </a:cubicBezTo>
                <a:cubicBezTo>
                  <a:pt x="801" y="21"/>
                  <a:pt x="778" y="16"/>
                  <a:pt x="755" y="8"/>
                </a:cubicBezTo>
                <a:cubicBezTo>
                  <a:pt x="747" y="5"/>
                  <a:pt x="732" y="0"/>
                  <a:pt x="732" y="0"/>
                </a:cubicBezTo>
                <a:cubicBezTo>
                  <a:pt x="707" y="3"/>
                  <a:pt x="680" y="0"/>
                  <a:pt x="656" y="8"/>
                </a:cubicBezTo>
                <a:cubicBezTo>
                  <a:pt x="644" y="12"/>
                  <a:pt x="609" y="52"/>
                  <a:pt x="596" y="61"/>
                </a:cubicBezTo>
                <a:cubicBezTo>
                  <a:pt x="526" y="58"/>
                  <a:pt x="434" y="42"/>
                  <a:pt x="361" y="53"/>
                </a:cubicBezTo>
                <a:cubicBezTo>
                  <a:pt x="345" y="78"/>
                  <a:pt x="355" y="76"/>
                  <a:pt x="338" y="76"/>
                </a:cubicBezTo>
                <a:close/>
              </a:path>
            </a:pathLst>
          </a:custGeom>
          <a:solidFill>
            <a:srgbClr val="CCFFFF">
              <a:alpha val="99001"/>
            </a:srgbClr>
          </a:solidFill>
          <a:ln w="31750" cap="flat" cmpd="sng">
            <a:solidFill>
              <a:sysClr val="windowText" lastClr="000000"/>
            </a:solidFill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0" name="Freeform 20">
            <a:extLst>
              <a:ext uri="{FF2B5EF4-FFF2-40B4-BE49-F238E27FC236}">
                <a16:creationId xmlns:a16="http://schemas.microsoft.com/office/drawing/2014/main" id="{57099B10-C9B8-F8DB-5286-9B46DA996CFF}"/>
              </a:ext>
            </a:extLst>
          </p:cNvPr>
          <p:cNvSpPr>
            <a:spLocks/>
          </p:cNvSpPr>
          <p:nvPr/>
        </p:nvSpPr>
        <p:spPr bwMode="auto">
          <a:xfrm>
            <a:off x="7598497" y="4039401"/>
            <a:ext cx="2198687" cy="1433513"/>
          </a:xfrm>
          <a:custGeom>
            <a:avLst/>
            <a:gdLst/>
            <a:ahLst/>
            <a:cxnLst>
              <a:cxn ang="0">
                <a:pos x="445" y="0"/>
              </a:cxn>
              <a:cxn ang="0">
                <a:pos x="323" y="53"/>
              </a:cxn>
              <a:cxn ang="0">
                <a:pos x="301" y="68"/>
              </a:cxn>
              <a:cxn ang="0">
                <a:pos x="134" y="114"/>
              </a:cxn>
              <a:cxn ang="0">
                <a:pos x="51" y="235"/>
              </a:cxn>
              <a:cxn ang="0">
                <a:pos x="51" y="493"/>
              </a:cxn>
              <a:cxn ang="0">
                <a:pos x="96" y="546"/>
              </a:cxn>
              <a:cxn ang="0">
                <a:pos x="142" y="576"/>
              </a:cxn>
              <a:cxn ang="0">
                <a:pos x="377" y="697"/>
              </a:cxn>
              <a:cxn ang="0">
                <a:pos x="437" y="841"/>
              </a:cxn>
              <a:cxn ang="0">
                <a:pos x="680" y="879"/>
              </a:cxn>
              <a:cxn ang="0">
                <a:pos x="877" y="834"/>
              </a:cxn>
              <a:cxn ang="0">
                <a:pos x="1074" y="826"/>
              </a:cxn>
              <a:cxn ang="0">
                <a:pos x="1301" y="720"/>
              </a:cxn>
              <a:cxn ang="0">
                <a:pos x="1369" y="637"/>
              </a:cxn>
              <a:cxn ang="0">
                <a:pos x="1385" y="591"/>
              </a:cxn>
              <a:cxn ang="0">
                <a:pos x="1362" y="462"/>
              </a:cxn>
              <a:cxn ang="0">
                <a:pos x="1233" y="371"/>
              </a:cxn>
              <a:cxn ang="0">
                <a:pos x="1172" y="311"/>
              </a:cxn>
              <a:cxn ang="0">
                <a:pos x="983" y="227"/>
              </a:cxn>
              <a:cxn ang="0">
                <a:pos x="915" y="197"/>
              </a:cxn>
              <a:cxn ang="0">
                <a:pos x="733" y="182"/>
              </a:cxn>
              <a:cxn ang="0">
                <a:pos x="619" y="68"/>
              </a:cxn>
              <a:cxn ang="0">
                <a:pos x="551" y="45"/>
              </a:cxn>
              <a:cxn ang="0">
                <a:pos x="528" y="30"/>
              </a:cxn>
              <a:cxn ang="0">
                <a:pos x="505" y="8"/>
              </a:cxn>
              <a:cxn ang="0">
                <a:pos x="445" y="0"/>
              </a:cxn>
            </a:cxnLst>
            <a:rect l="0" t="0" r="r" b="b"/>
            <a:pathLst>
              <a:path w="1385" h="903">
                <a:moveTo>
                  <a:pt x="445" y="0"/>
                </a:moveTo>
                <a:cubicBezTo>
                  <a:pt x="403" y="14"/>
                  <a:pt x="362" y="31"/>
                  <a:pt x="323" y="53"/>
                </a:cubicBezTo>
                <a:cubicBezTo>
                  <a:pt x="315" y="57"/>
                  <a:pt x="309" y="65"/>
                  <a:pt x="301" y="68"/>
                </a:cubicBezTo>
                <a:cubicBezTo>
                  <a:pt x="249" y="88"/>
                  <a:pt x="189" y="103"/>
                  <a:pt x="134" y="114"/>
                </a:cubicBezTo>
                <a:cubicBezTo>
                  <a:pt x="77" y="142"/>
                  <a:pt x="83" y="186"/>
                  <a:pt x="51" y="235"/>
                </a:cubicBezTo>
                <a:cubicBezTo>
                  <a:pt x="30" y="314"/>
                  <a:pt x="0" y="422"/>
                  <a:pt x="51" y="493"/>
                </a:cubicBezTo>
                <a:cubicBezTo>
                  <a:pt x="65" y="512"/>
                  <a:pt x="79" y="531"/>
                  <a:pt x="96" y="546"/>
                </a:cubicBezTo>
                <a:cubicBezTo>
                  <a:pt x="110" y="558"/>
                  <a:pt x="129" y="563"/>
                  <a:pt x="142" y="576"/>
                </a:cubicBezTo>
                <a:cubicBezTo>
                  <a:pt x="205" y="642"/>
                  <a:pt x="292" y="671"/>
                  <a:pt x="377" y="697"/>
                </a:cubicBezTo>
                <a:cubicBezTo>
                  <a:pt x="385" y="749"/>
                  <a:pt x="379" y="823"/>
                  <a:pt x="437" y="841"/>
                </a:cubicBezTo>
                <a:cubicBezTo>
                  <a:pt x="499" y="903"/>
                  <a:pt x="597" y="866"/>
                  <a:pt x="680" y="879"/>
                </a:cubicBezTo>
                <a:cubicBezTo>
                  <a:pt x="748" y="872"/>
                  <a:pt x="808" y="839"/>
                  <a:pt x="877" y="834"/>
                </a:cubicBezTo>
                <a:cubicBezTo>
                  <a:pt x="943" y="830"/>
                  <a:pt x="1008" y="829"/>
                  <a:pt x="1074" y="826"/>
                </a:cubicBezTo>
                <a:cubicBezTo>
                  <a:pt x="1163" y="767"/>
                  <a:pt x="1188" y="735"/>
                  <a:pt x="1301" y="720"/>
                </a:cubicBezTo>
                <a:cubicBezTo>
                  <a:pt x="1329" y="701"/>
                  <a:pt x="1358" y="670"/>
                  <a:pt x="1369" y="637"/>
                </a:cubicBezTo>
                <a:cubicBezTo>
                  <a:pt x="1374" y="622"/>
                  <a:pt x="1385" y="591"/>
                  <a:pt x="1385" y="591"/>
                </a:cubicBezTo>
                <a:cubicBezTo>
                  <a:pt x="1381" y="551"/>
                  <a:pt x="1381" y="501"/>
                  <a:pt x="1362" y="462"/>
                </a:cubicBezTo>
                <a:cubicBezTo>
                  <a:pt x="1340" y="416"/>
                  <a:pt x="1277" y="393"/>
                  <a:pt x="1233" y="371"/>
                </a:cubicBezTo>
                <a:cubicBezTo>
                  <a:pt x="1204" y="356"/>
                  <a:pt x="1194" y="331"/>
                  <a:pt x="1172" y="311"/>
                </a:cubicBezTo>
                <a:cubicBezTo>
                  <a:pt x="1113" y="259"/>
                  <a:pt x="1057" y="243"/>
                  <a:pt x="983" y="227"/>
                </a:cubicBezTo>
                <a:cubicBezTo>
                  <a:pt x="960" y="212"/>
                  <a:pt x="940" y="206"/>
                  <a:pt x="915" y="197"/>
                </a:cubicBezTo>
                <a:cubicBezTo>
                  <a:pt x="854" y="206"/>
                  <a:pt x="787" y="219"/>
                  <a:pt x="733" y="182"/>
                </a:cubicBezTo>
                <a:cubicBezTo>
                  <a:pt x="721" y="147"/>
                  <a:pt x="653" y="90"/>
                  <a:pt x="619" y="68"/>
                </a:cubicBezTo>
                <a:cubicBezTo>
                  <a:pt x="599" y="55"/>
                  <a:pt x="574" y="53"/>
                  <a:pt x="551" y="45"/>
                </a:cubicBezTo>
                <a:cubicBezTo>
                  <a:pt x="542" y="42"/>
                  <a:pt x="535" y="36"/>
                  <a:pt x="528" y="30"/>
                </a:cubicBezTo>
                <a:cubicBezTo>
                  <a:pt x="520" y="23"/>
                  <a:pt x="515" y="12"/>
                  <a:pt x="505" y="8"/>
                </a:cubicBezTo>
                <a:cubicBezTo>
                  <a:pt x="486" y="1"/>
                  <a:pt x="465" y="3"/>
                  <a:pt x="445" y="0"/>
                </a:cubicBezTo>
                <a:close/>
              </a:path>
            </a:pathLst>
          </a:custGeom>
          <a:solidFill>
            <a:srgbClr val="FFFF99"/>
          </a:solidFill>
          <a:ln w="38100" cap="flat" cmpd="sng">
            <a:solidFill>
              <a:sysClr val="windowText" lastClr="000000"/>
            </a:solidFill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1" name="Freeform 21">
            <a:extLst>
              <a:ext uri="{FF2B5EF4-FFF2-40B4-BE49-F238E27FC236}">
                <a16:creationId xmlns:a16="http://schemas.microsoft.com/office/drawing/2014/main" id="{A72D28D7-31C8-F30D-AFBF-7BED3A386587}"/>
              </a:ext>
            </a:extLst>
          </p:cNvPr>
          <p:cNvSpPr>
            <a:spLocks/>
          </p:cNvSpPr>
          <p:nvPr/>
        </p:nvSpPr>
        <p:spPr bwMode="auto">
          <a:xfrm>
            <a:off x="9192347" y="2367764"/>
            <a:ext cx="1420812" cy="1706562"/>
          </a:xfrm>
          <a:custGeom>
            <a:avLst/>
            <a:gdLst/>
            <a:ahLst/>
            <a:cxnLst>
              <a:cxn ang="0">
                <a:pos x="259" y="0"/>
              </a:cxn>
              <a:cxn ang="0">
                <a:pos x="214" y="7"/>
              </a:cxn>
              <a:cxn ang="0">
                <a:pos x="153" y="90"/>
              </a:cxn>
              <a:cxn ang="0">
                <a:pos x="93" y="136"/>
              </a:cxn>
              <a:cxn ang="0">
                <a:pos x="39" y="189"/>
              </a:cxn>
              <a:cxn ang="0">
                <a:pos x="32" y="212"/>
              </a:cxn>
              <a:cxn ang="0">
                <a:pos x="17" y="234"/>
              </a:cxn>
              <a:cxn ang="0">
                <a:pos x="2" y="303"/>
              </a:cxn>
              <a:cxn ang="0">
                <a:pos x="9" y="553"/>
              </a:cxn>
              <a:cxn ang="0">
                <a:pos x="62" y="591"/>
              </a:cxn>
              <a:cxn ang="0">
                <a:pos x="199" y="712"/>
              </a:cxn>
              <a:cxn ang="0">
                <a:pos x="312" y="886"/>
              </a:cxn>
              <a:cxn ang="0">
                <a:pos x="487" y="992"/>
              </a:cxn>
              <a:cxn ang="0">
                <a:pos x="547" y="1030"/>
              </a:cxn>
              <a:cxn ang="0">
                <a:pos x="638" y="1045"/>
              </a:cxn>
              <a:cxn ang="0">
                <a:pos x="676" y="1000"/>
              </a:cxn>
              <a:cxn ang="0">
                <a:pos x="729" y="924"/>
              </a:cxn>
              <a:cxn ang="0">
                <a:pos x="752" y="901"/>
              </a:cxn>
              <a:cxn ang="0">
                <a:pos x="797" y="871"/>
              </a:cxn>
              <a:cxn ang="0">
                <a:pos x="843" y="780"/>
              </a:cxn>
              <a:cxn ang="0">
                <a:pos x="835" y="439"/>
              </a:cxn>
              <a:cxn ang="0">
                <a:pos x="805" y="394"/>
              </a:cxn>
              <a:cxn ang="0">
                <a:pos x="797" y="371"/>
              </a:cxn>
              <a:cxn ang="0">
                <a:pos x="775" y="356"/>
              </a:cxn>
              <a:cxn ang="0">
                <a:pos x="684" y="272"/>
              </a:cxn>
              <a:cxn ang="0">
                <a:pos x="623" y="189"/>
              </a:cxn>
              <a:cxn ang="0">
                <a:pos x="562" y="144"/>
              </a:cxn>
              <a:cxn ang="0">
                <a:pos x="509" y="90"/>
              </a:cxn>
              <a:cxn ang="0">
                <a:pos x="426" y="53"/>
              </a:cxn>
              <a:cxn ang="0">
                <a:pos x="259" y="0"/>
              </a:cxn>
            </a:cxnLst>
            <a:rect l="0" t="0" r="r" b="b"/>
            <a:pathLst>
              <a:path w="895" h="1075">
                <a:moveTo>
                  <a:pt x="259" y="0"/>
                </a:moveTo>
                <a:cubicBezTo>
                  <a:pt x="244" y="2"/>
                  <a:pt x="228" y="2"/>
                  <a:pt x="214" y="7"/>
                </a:cubicBezTo>
                <a:cubicBezTo>
                  <a:pt x="175" y="20"/>
                  <a:pt x="171" y="61"/>
                  <a:pt x="153" y="90"/>
                </a:cubicBezTo>
                <a:cubicBezTo>
                  <a:pt x="140" y="112"/>
                  <a:pt x="93" y="136"/>
                  <a:pt x="93" y="136"/>
                </a:cubicBezTo>
                <a:cubicBezTo>
                  <a:pt x="77" y="159"/>
                  <a:pt x="59" y="170"/>
                  <a:pt x="39" y="189"/>
                </a:cubicBezTo>
                <a:cubicBezTo>
                  <a:pt x="37" y="197"/>
                  <a:pt x="36" y="205"/>
                  <a:pt x="32" y="212"/>
                </a:cubicBezTo>
                <a:cubicBezTo>
                  <a:pt x="28" y="220"/>
                  <a:pt x="20" y="226"/>
                  <a:pt x="17" y="234"/>
                </a:cubicBezTo>
                <a:cubicBezTo>
                  <a:pt x="10" y="256"/>
                  <a:pt x="2" y="303"/>
                  <a:pt x="2" y="303"/>
                </a:cubicBezTo>
                <a:cubicBezTo>
                  <a:pt x="4" y="386"/>
                  <a:pt x="0" y="470"/>
                  <a:pt x="9" y="553"/>
                </a:cubicBezTo>
                <a:cubicBezTo>
                  <a:pt x="11" y="570"/>
                  <a:pt x="52" y="585"/>
                  <a:pt x="62" y="591"/>
                </a:cubicBezTo>
                <a:cubicBezTo>
                  <a:pt x="123" y="627"/>
                  <a:pt x="149" y="665"/>
                  <a:pt x="199" y="712"/>
                </a:cubicBezTo>
                <a:cubicBezTo>
                  <a:pt x="221" y="784"/>
                  <a:pt x="249" y="843"/>
                  <a:pt x="312" y="886"/>
                </a:cubicBezTo>
                <a:cubicBezTo>
                  <a:pt x="369" y="971"/>
                  <a:pt x="386" y="980"/>
                  <a:pt x="487" y="992"/>
                </a:cubicBezTo>
                <a:cubicBezTo>
                  <a:pt x="509" y="1008"/>
                  <a:pt x="521" y="1022"/>
                  <a:pt x="547" y="1030"/>
                </a:cubicBezTo>
                <a:cubicBezTo>
                  <a:pt x="577" y="1075"/>
                  <a:pt x="593" y="1061"/>
                  <a:pt x="638" y="1045"/>
                </a:cubicBezTo>
                <a:cubicBezTo>
                  <a:pt x="657" y="1027"/>
                  <a:pt x="665" y="1023"/>
                  <a:pt x="676" y="1000"/>
                </a:cubicBezTo>
                <a:cubicBezTo>
                  <a:pt x="695" y="962"/>
                  <a:pt x="682" y="940"/>
                  <a:pt x="729" y="924"/>
                </a:cubicBezTo>
                <a:cubicBezTo>
                  <a:pt x="737" y="916"/>
                  <a:pt x="743" y="908"/>
                  <a:pt x="752" y="901"/>
                </a:cubicBezTo>
                <a:cubicBezTo>
                  <a:pt x="766" y="890"/>
                  <a:pt x="797" y="871"/>
                  <a:pt x="797" y="871"/>
                </a:cubicBezTo>
                <a:cubicBezTo>
                  <a:pt x="824" y="832"/>
                  <a:pt x="829" y="822"/>
                  <a:pt x="843" y="780"/>
                </a:cubicBezTo>
                <a:cubicBezTo>
                  <a:pt x="851" y="674"/>
                  <a:pt x="895" y="531"/>
                  <a:pt x="835" y="439"/>
                </a:cubicBezTo>
                <a:cubicBezTo>
                  <a:pt x="819" y="372"/>
                  <a:pt x="843" y="440"/>
                  <a:pt x="805" y="394"/>
                </a:cubicBezTo>
                <a:cubicBezTo>
                  <a:pt x="800" y="388"/>
                  <a:pt x="802" y="377"/>
                  <a:pt x="797" y="371"/>
                </a:cubicBezTo>
                <a:cubicBezTo>
                  <a:pt x="792" y="364"/>
                  <a:pt x="782" y="361"/>
                  <a:pt x="775" y="356"/>
                </a:cubicBezTo>
                <a:cubicBezTo>
                  <a:pt x="751" y="337"/>
                  <a:pt x="707" y="296"/>
                  <a:pt x="684" y="272"/>
                </a:cubicBezTo>
                <a:cubicBezTo>
                  <a:pt x="673" y="242"/>
                  <a:pt x="648" y="209"/>
                  <a:pt x="623" y="189"/>
                </a:cubicBezTo>
                <a:cubicBezTo>
                  <a:pt x="612" y="181"/>
                  <a:pt x="575" y="161"/>
                  <a:pt x="562" y="144"/>
                </a:cubicBezTo>
                <a:cubicBezTo>
                  <a:pt x="520" y="89"/>
                  <a:pt x="553" y="105"/>
                  <a:pt x="509" y="90"/>
                </a:cubicBezTo>
                <a:cubicBezTo>
                  <a:pt x="485" y="56"/>
                  <a:pt x="465" y="64"/>
                  <a:pt x="426" y="53"/>
                </a:cubicBezTo>
                <a:cubicBezTo>
                  <a:pt x="371" y="38"/>
                  <a:pt x="311" y="24"/>
                  <a:pt x="259" y="0"/>
                </a:cubicBezTo>
                <a:close/>
              </a:path>
            </a:pathLst>
          </a:custGeom>
          <a:solidFill>
            <a:srgbClr val="FFCC99"/>
          </a:solidFill>
          <a:ln w="38100" cap="flat" cmpd="sng">
            <a:solidFill>
              <a:sysClr val="windowText" lastClr="000000"/>
            </a:solidFill>
            <a:prstDash val="solid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2" name="Text Box 22">
            <a:extLst>
              <a:ext uri="{FF2B5EF4-FFF2-40B4-BE49-F238E27FC236}">
                <a16:creationId xmlns:a16="http://schemas.microsoft.com/office/drawing/2014/main" id="{75952148-802F-B4A7-AE00-9AAEF70F0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122" y="2223301"/>
            <a:ext cx="3444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3" name="Text Box 23">
            <a:extLst>
              <a:ext uri="{FF2B5EF4-FFF2-40B4-BE49-F238E27FC236}">
                <a16:creationId xmlns:a16="http://schemas.microsoft.com/office/drawing/2014/main" id="{F1E7A986-697F-C45F-0072-910158C89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4622" y="2367764"/>
            <a:ext cx="3444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4" name="Text Box 24">
            <a:extLst>
              <a:ext uri="{FF2B5EF4-FFF2-40B4-BE49-F238E27FC236}">
                <a16:creationId xmlns:a16="http://schemas.microsoft.com/office/drawing/2014/main" id="{C9B035DB-8550-8A32-C459-504E8A6DE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2459" y="5150651"/>
            <a:ext cx="3444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5" name="Text Box 25">
            <a:extLst>
              <a:ext uri="{FF2B5EF4-FFF2-40B4-BE49-F238E27FC236}">
                <a16:creationId xmlns:a16="http://schemas.microsoft.com/office/drawing/2014/main" id="{ED33F94C-330D-4B9B-CC79-EC0DB9B2E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734" y="2223301"/>
            <a:ext cx="3444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6" name="Text Box 26">
            <a:extLst>
              <a:ext uri="{FF2B5EF4-FFF2-40B4-BE49-F238E27FC236}">
                <a16:creationId xmlns:a16="http://schemas.microsoft.com/office/drawing/2014/main" id="{6A4D6282-C65B-64DB-9996-FF253D792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7234" y="2367764"/>
            <a:ext cx="3444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7" name="Text Box 27">
            <a:extLst>
              <a:ext uri="{FF2B5EF4-FFF2-40B4-BE49-F238E27FC236}">
                <a16:creationId xmlns:a16="http://schemas.microsoft.com/office/drawing/2014/main" id="{8539F1FC-19E4-8187-8506-7A2DB1F4B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5072" y="5150651"/>
            <a:ext cx="34448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8" name="Text Box 28">
            <a:extLst>
              <a:ext uri="{FF2B5EF4-FFF2-40B4-BE49-F238E27FC236}">
                <a16:creationId xmlns:a16="http://schemas.microsoft.com/office/drawing/2014/main" id="{4D74550A-119C-1191-1D07-6E669BEFE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022" y="2774164"/>
            <a:ext cx="9350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+ 5 Q</a:t>
            </a:r>
          </a:p>
        </p:txBody>
      </p:sp>
      <p:sp>
        <p:nvSpPr>
          <p:cNvPr id="59" name="Text Box 29">
            <a:extLst>
              <a:ext uri="{FF2B5EF4-FFF2-40B4-BE49-F238E27FC236}">
                <a16:creationId xmlns:a16="http://schemas.microsoft.com/office/drawing/2014/main" id="{1F5883DC-63BB-00DB-2744-90CA4C45A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6584" y="2918626"/>
            <a:ext cx="9350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+ 7 Q</a:t>
            </a:r>
          </a:p>
        </p:txBody>
      </p:sp>
      <p:sp>
        <p:nvSpPr>
          <p:cNvPr id="60" name="Text Box 30">
            <a:extLst>
              <a:ext uri="{FF2B5EF4-FFF2-40B4-BE49-F238E27FC236}">
                <a16:creationId xmlns:a16="http://schemas.microsoft.com/office/drawing/2014/main" id="{38BC2BCB-7EC9-64BF-A28F-368E1EB08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209" y="4599789"/>
            <a:ext cx="10779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- 10 Q</a:t>
            </a:r>
          </a:p>
        </p:txBody>
      </p:sp>
      <p:sp>
        <p:nvSpPr>
          <p:cNvPr id="61" name="Text Box 31">
            <a:extLst>
              <a:ext uri="{FF2B5EF4-FFF2-40B4-BE49-F238E27FC236}">
                <a16:creationId xmlns:a16="http://schemas.microsoft.com/office/drawing/2014/main" id="{31155835-E62A-11AE-4B58-D281CF1B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3222" y="2799564"/>
            <a:ext cx="9350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+ 0 Q</a:t>
            </a:r>
          </a:p>
        </p:txBody>
      </p:sp>
      <p:sp>
        <p:nvSpPr>
          <p:cNvPr id="62" name="Text Box 32">
            <a:extLst>
              <a:ext uri="{FF2B5EF4-FFF2-40B4-BE49-F238E27FC236}">
                <a16:creationId xmlns:a16="http://schemas.microsoft.com/office/drawing/2014/main" id="{3BF8F017-1411-1DA1-8598-9BF3DC9A6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784" y="2944026"/>
            <a:ext cx="9350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+ 5 Q</a:t>
            </a:r>
          </a:p>
        </p:txBody>
      </p:sp>
      <p:sp>
        <p:nvSpPr>
          <p:cNvPr id="63" name="Text Box 33">
            <a:extLst>
              <a:ext uri="{FF2B5EF4-FFF2-40B4-BE49-F238E27FC236}">
                <a16:creationId xmlns:a16="http://schemas.microsoft.com/office/drawing/2014/main" id="{627BE588-1A6A-9DFF-3EDD-687BE218D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409" y="4625189"/>
            <a:ext cx="9350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- 3 Q</a:t>
            </a:r>
          </a:p>
        </p:txBody>
      </p:sp>
      <p:sp>
        <p:nvSpPr>
          <p:cNvPr id="1024" name="Text Box 34">
            <a:extLst>
              <a:ext uri="{FF2B5EF4-FFF2-40B4-BE49-F238E27FC236}">
                <a16:creationId xmlns:a16="http://schemas.microsoft.com/office/drawing/2014/main" id="{9F7427A3-78E8-492C-11A2-8D84084DF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5322" y="5993614"/>
            <a:ext cx="3241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l-G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Σ</a:t>
            </a: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 Q</a:t>
            </a:r>
            <a:r>
              <a:rPr lang="pt-BR" sz="2400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ANTES </a:t>
            </a: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= </a:t>
            </a:r>
            <a:r>
              <a:rPr lang="el-G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Σ</a:t>
            </a: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Q</a:t>
            </a:r>
            <a:r>
              <a:rPr lang="pt-BR" sz="2400" b="1" baseline="-25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DEPOIS</a:t>
            </a:r>
            <a:r>
              <a:rPr lang="pt-BR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endParaRPr lang="el-GR" sz="2400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025" name="Freeform 36">
            <a:extLst>
              <a:ext uri="{FF2B5EF4-FFF2-40B4-BE49-F238E27FC236}">
                <a16:creationId xmlns:a16="http://schemas.microsoft.com/office/drawing/2014/main" id="{43296CD2-3F6F-18AC-B0CD-C6B703A8DA9E}"/>
              </a:ext>
            </a:extLst>
          </p:cNvPr>
          <p:cNvSpPr>
            <a:spLocks/>
          </p:cNvSpPr>
          <p:nvPr/>
        </p:nvSpPr>
        <p:spPr bwMode="auto">
          <a:xfrm>
            <a:off x="2909022" y="5607851"/>
            <a:ext cx="1079500" cy="7921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0" y="454"/>
              </a:cxn>
              <a:cxn ang="0">
                <a:pos x="453" y="272"/>
              </a:cxn>
              <a:cxn ang="0">
                <a:pos x="680" y="408"/>
              </a:cxn>
            </a:cxnLst>
            <a:rect l="0" t="0" r="r" b="b"/>
            <a:pathLst>
              <a:path w="680" h="499">
                <a:moveTo>
                  <a:pt x="0" y="0"/>
                </a:moveTo>
                <a:cubicBezTo>
                  <a:pt x="7" y="204"/>
                  <a:pt x="15" y="409"/>
                  <a:pt x="90" y="454"/>
                </a:cubicBezTo>
                <a:cubicBezTo>
                  <a:pt x="165" y="499"/>
                  <a:pt x="355" y="280"/>
                  <a:pt x="453" y="272"/>
                </a:cubicBezTo>
                <a:cubicBezTo>
                  <a:pt x="551" y="264"/>
                  <a:pt x="615" y="336"/>
                  <a:pt x="680" y="408"/>
                </a:cubicBezTo>
              </a:path>
            </a:pathLst>
          </a:custGeom>
          <a:noFill/>
          <a:ln w="41275" cap="flat" cmpd="sng">
            <a:solidFill>
              <a:srgbClr val="FF0000"/>
            </a:solidFill>
            <a:prstDash val="sysDot"/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pt-BR" sz="2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026" name="Freeform 37">
            <a:extLst>
              <a:ext uri="{FF2B5EF4-FFF2-40B4-BE49-F238E27FC236}">
                <a16:creationId xmlns:a16="http://schemas.microsoft.com/office/drawing/2014/main" id="{40E8FCEB-F80C-977A-EBA0-53EA955F8EE5}"/>
              </a:ext>
            </a:extLst>
          </p:cNvPr>
          <p:cNvSpPr>
            <a:spLocks/>
          </p:cNvSpPr>
          <p:nvPr/>
        </p:nvSpPr>
        <p:spPr bwMode="auto">
          <a:xfrm>
            <a:off x="5068022" y="5247489"/>
            <a:ext cx="1800225" cy="1020762"/>
          </a:xfrm>
          <a:custGeom>
            <a:avLst/>
            <a:gdLst/>
            <a:ahLst/>
            <a:cxnLst>
              <a:cxn ang="0">
                <a:pos x="1134" y="0"/>
              </a:cxn>
              <a:cxn ang="0">
                <a:pos x="908" y="590"/>
              </a:cxn>
              <a:cxn ang="0">
                <a:pos x="409" y="318"/>
              </a:cxn>
              <a:cxn ang="0">
                <a:pos x="0" y="545"/>
              </a:cxn>
            </a:cxnLst>
            <a:rect l="0" t="0" r="r" b="b"/>
            <a:pathLst>
              <a:path w="1134" h="643">
                <a:moveTo>
                  <a:pt x="1134" y="0"/>
                </a:moveTo>
                <a:cubicBezTo>
                  <a:pt x="1081" y="268"/>
                  <a:pt x="1029" y="537"/>
                  <a:pt x="908" y="590"/>
                </a:cubicBezTo>
                <a:cubicBezTo>
                  <a:pt x="787" y="643"/>
                  <a:pt x="560" y="325"/>
                  <a:pt x="409" y="318"/>
                </a:cubicBezTo>
                <a:cubicBezTo>
                  <a:pt x="258" y="311"/>
                  <a:pt x="68" y="507"/>
                  <a:pt x="0" y="545"/>
                </a:cubicBezTo>
              </a:path>
            </a:pathLst>
          </a:custGeom>
          <a:noFill/>
          <a:ln w="41275" cap="flat" cmpd="sng">
            <a:solidFill>
              <a:srgbClr val="FF0000"/>
            </a:solidFill>
            <a:prstDash val="sysDot"/>
            <a:round/>
            <a:headEnd/>
            <a:tailEnd type="stealth" w="med" len="med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pt-BR" sz="2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027" name="Text Box 38">
            <a:extLst>
              <a:ext uri="{FF2B5EF4-FFF2-40B4-BE49-F238E27FC236}">
                <a16:creationId xmlns:a16="http://schemas.microsoft.com/office/drawing/2014/main" id="{A1FFD9D0-52E7-E584-C8E9-8B39BC25B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2259" y="6120614"/>
            <a:ext cx="4608513" cy="461665"/>
          </a:xfrm>
          <a:prstGeom prst="rect">
            <a:avLst/>
          </a:prstGeom>
          <a:noFill/>
          <a:ln w="38100" cmpd="dbl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Sistema Eletricamente Isolado</a:t>
            </a:r>
          </a:p>
        </p:txBody>
      </p:sp>
      <p:sp>
        <p:nvSpPr>
          <p:cNvPr id="1028" name="Freeform 48">
            <a:extLst>
              <a:ext uri="{FF2B5EF4-FFF2-40B4-BE49-F238E27FC236}">
                <a16:creationId xmlns:a16="http://schemas.microsoft.com/office/drawing/2014/main" id="{424A5179-9F51-DDBD-0282-298A4C7B5714}"/>
              </a:ext>
            </a:extLst>
          </p:cNvPr>
          <p:cNvSpPr>
            <a:spLocks/>
          </p:cNvSpPr>
          <p:nvPr/>
        </p:nvSpPr>
        <p:spPr bwMode="auto">
          <a:xfrm>
            <a:off x="3174134" y="3304389"/>
            <a:ext cx="742950" cy="1150937"/>
          </a:xfrm>
          <a:custGeom>
            <a:avLst/>
            <a:gdLst/>
            <a:ahLst/>
            <a:cxnLst>
              <a:cxn ang="0">
                <a:pos x="468" y="725"/>
              </a:cxn>
              <a:cxn ang="0">
                <a:pos x="60" y="544"/>
              </a:cxn>
              <a:cxn ang="0">
                <a:pos x="105" y="0"/>
              </a:cxn>
            </a:cxnLst>
            <a:rect l="0" t="0" r="r" b="b"/>
            <a:pathLst>
              <a:path w="468" h="725">
                <a:moveTo>
                  <a:pt x="468" y="725"/>
                </a:moveTo>
                <a:cubicBezTo>
                  <a:pt x="294" y="695"/>
                  <a:pt x="120" y="665"/>
                  <a:pt x="60" y="544"/>
                </a:cubicBezTo>
                <a:cubicBezTo>
                  <a:pt x="0" y="423"/>
                  <a:pt x="52" y="211"/>
                  <a:pt x="105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dash"/>
            <a:round/>
            <a:headEnd/>
            <a:tailEnd type="stealth" w="lg" len="lg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pt-BR" sz="2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029" name="Text Box 49">
            <a:extLst>
              <a:ext uri="{FF2B5EF4-FFF2-40B4-BE49-F238E27FC236}">
                <a16:creationId xmlns:a16="http://schemas.microsoft.com/office/drawing/2014/main" id="{6048FB7B-6CCE-92DB-FC9A-D3C09F510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7559" y="3713964"/>
            <a:ext cx="7921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5(-)</a:t>
            </a:r>
          </a:p>
        </p:txBody>
      </p:sp>
      <p:sp>
        <p:nvSpPr>
          <p:cNvPr id="1031" name="Freeform 50">
            <a:extLst>
              <a:ext uri="{FF2B5EF4-FFF2-40B4-BE49-F238E27FC236}">
                <a16:creationId xmlns:a16="http://schemas.microsoft.com/office/drawing/2014/main" id="{06DF79CF-DA8E-7D9D-C765-735009D28B17}"/>
              </a:ext>
            </a:extLst>
          </p:cNvPr>
          <p:cNvSpPr>
            <a:spLocks/>
          </p:cNvSpPr>
          <p:nvPr/>
        </p:nvSpPr>
        <p:spPr bwMode="auto">
          <a:xfrm>
            <a:off x="4637809" y="3520289"/>
            <a:ext cx="1114425" cy="10318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589" y="544"/>
              </a:cxn>
              <a:cxn ang="0">
                <a:pos x="680" y="0"/>
              </a:cxn>
            </a:cxnLst>
            <a:rect l="0" t="0" r="r" b="b"/>
            <a:pathLst>
              <a:path w="702" h="650">
                <a:moveTo>
                  <a:pt x="0" y="635"/>
                </a:moveTo>
                <a:cubicBezTo>
                  <a:pt x="238" y="642"/>
                  <a:pt x="476" y="650"/>
                  <a:pt x="589" y="544"/>
                </a:cubicBezTo>
                <a:cubicBezTo>
                  <a:pt x="702" y="438"/>
                  <a:pt x="691" y="219"/>
                  <a:pt x="68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dash"/>
            <a:round/>
            <a:headEnd/>
            <a:tailEnd type="stealth" w="lg" len="lg"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pt-BR" sz="2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033" name="Text Box 51">
            <a:extLst>
              <a:ext uri="{FF2B5EF4-FFF2-40B4-BE49-F238E27FC236}">
                <a16:creationId xmlns:a16="http://schemas.microsoft.com/office/drawing/2014/main" id="{0EB2A5D9-C879-9E6A-E955-C39196477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4284" y="4071151"/>
            <a:ext cx="7921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2(-)</a:t>
            </a:r>
          </a:p>
        </p:txBody>
      </p:sp>
    </p:spTree>
    <p:extLst>
      <p:ext uri="{BB962C8B-B14F-4D97-AF65-F5344CB8AC3E}">
        <p14:creationId xmlns:p14="http://schemas.microsoft.com/office/powerpoint/2010/main" val="230325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40" grpId="0" animBg="1"/>
      <p:bldP spid="44" grpId="0"/>
      <p:bldP spid="45" grpId="0"/>
      <p:bldP spid="58" grpId="0"/>
      <p:bldP spid="59" grpId="0"/>
      <p:bldP spid="60" grpId="0"/>
      <p:bldP spid="61" grpId="0"/>
      <p:bldP spid="62" grpId="0"/>
      <p:bldP spid="63" grpId="0"/>
      <p:bldP spid="1024" grpId="0"/>
      <p:bldP spid="1027" grpId="0" animBg="1"/>
      <p:bldP spid="1027" grpId="1" animBg="1"/>
      <p:bldP spid="1029" grpId="0"/>
      <p:bldP spid="10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1271B6F5-7C43-A31B-B51F-A05973121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95" y="1207939"/>
            <a:ext cx="11499272" cy="45550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pt-BR" sz="2000" dirty="0">
                <a:latin typeface="Nunito" pitchFamily="2" charset="0"/>
              </a:rPr>
              <a:t>Uma esfera condutora eletrizada com carga Q = 6,00</a:t>
            </a:r>
            <a:r>
              <a:rPr lang="en-US" sz="2000" dirty="0">
                <a:latin typeface="Nunito" pitchFamily="2" charset="0"/>
                <a:cs typeface="Times New Roman" pitchFamily="18" charset="0"/>
              </a:rPr>
              <a:t>µ</a:t>
            </a:r>
            <a:r>
              <a:rPr lang="pt-BR" sz="2000" dirty="0">
                <a:latin typeface="Nunito" pitchFamily="2" charset="0"/>
              </a:rPr>
              <a:t>C é colocada em contato com outra, idêntica, eletrizada com carga   q = -2,00 </a:t>
            </a:r>
            <a:r>
              <a:rPr lang="en-US" sz="2000" dirty="0">
                <a:latin typeface="Nunito" pitchFamily="2" charset="0"/>
              </a:rPr>
              <a:t>µ</a:t>
            </a:r>
            <a:r>
              <a:rPr lang="pt-BR" sz="2000" dirty="0">
                <a:latin typeface="Nunito" pitchFamily="2" charset="0"/>
              </a:rPr>
              <a:t> C Admitindo-se que haja troca de cargas apenas entre essas duas esferas, o número de elétrons que passa de uma esfera para a outra até atingir o equilíbrio eletrostático é:</a:t>
            </a:r>
          </a:p>
          <a:p>
            <a:pPr algn="just">
              <a:spcBef>
                <a:spcPct val="50000"/>
              </a:spcBef>
              <a:defRPr/>
            </a:pPr>
            <a:r>
              <a:rPr lang="pt-BR" sz="2000" dirty="0">
                <a:latin typeface="Nunito" pitchFamily="2" charset="0"/>
              </a:rPr>
              <a:t>(Dado: carga elementar = 1,60 . 10</a:t>
            </a:r>
            <a:r>
              <a:rPr lang="pt-BR" sz="2000" baseline="30000" dirty="0">
                <a:latin typeface="Nunito" pitchFamily="2" charset="0"/>
              </a:rPr>
              <a:t>-19</a:t>
            </a:r>
            <a:r>
              <a:rPr lang="pt-BR" sz="2000" dirty="0">
                <a:latin typeface="Nunito" pitchFamily="2" charset="0"/>
              </a:rPr>
              <a:t>C)</a:t>
            </a:r>
          </a:p>
          <a:p>
            <a:pPr algn="just">
              <a:spcBef>
                <a:spcPct val="50000"/>
              </a:spcBef>
              <a:defRPr/>
            </a:pPr>
            <a:r>
              <a:rPr lang="pt-BR" sz="2000" dirty="0">
                <a:latin typeface="Nunito" pitchFamily="2" charset="0"/>
              </a:rPr>
              <a:t>a) 5,00 . 10</a:t>
            </a:r>
            <a:r>
              <a:rPr lang="pt-BR" sz="2000" baseline="30000" dirty="0">
                <a:latin typeface="Nunito" pitchFamily="2" charset="0"/>
              </a:rPr>
              <a:t>19</a:t>
            </a:r>
          </a:p>
          <a:p>
            <a:pPr algn="just">
              <a:spcBef>
                <a:spcPct val="50000"/>
              </a:spcBef>
              <a:defRPr/>
            </a:pPr>
            <a:r>
              <a:rPr lang="pt-BR" sz="2000" dirty="0">
                <a:latin typeface="Nunito" pitchFamily="2" charset="0"/>
              </a:rPr>
              <a:t>b) 2,50 . 10</a:t>
            </a:r>
            <a:r>
              <a:rPr lang="pt-BR" sz="2000" baseline="30000" dirty="0">
                <a:latin typeface="Nunito" pitchFamily="2" charset="0"/>
              </a:rPr>
              <a:t>16</a:t>
            </a:r>
            <a:r>
              <a:rPr lang="pt-BR" sz="2000" dirty="0">
                <a:latin typeface="Nunito" pitchFamily="2" charset="0"/>
              </a:rPr>
              <a:t> </a:t>
            </a:r>
          </a:p>
          <a:p>
            <a:pPr algn="just">
              <a:spcBef>
                <a:spcPct val="50000"/>
              </a:spcBef>
              <a:defRPr/>
            </a:pPr>
            <a:r>
              <a:rPr lang="pt-BR" sz="2000" dirty="0">
                <a:latin typeface="Nunito" pitchFamily="2" charset="0"/>
              </a:rPr>
              <a:t>c) 5,00 . 10</a:t>
            </a:r>
            <a:r>
              <a:rPr lang="pt-BR" sz="2000" baseline="30000" dirty="0">
                <a:latin typeface="Nunito" pitchFamily="2" charset="0"/>
              </a:rPr>
              <a:t>14</a:t>
            </a:r>
          </a:p>
          <a:p>
            <a:pPr algn="just">
              <a:spcBef>
                <a:spcPct val="50000"/>
              </a:spcBef>
              <a:defRPr/>
            </a:pPr>
            <a:r>
              <a:rPr lang="pt-BR" sz="2000" dirty="0">
                <a:latin typeface="Nunito" pitchFamily="2" charset="0"/>
              </a:rPr>
              <a:t>d) 2,50 . 10</a:t>
            </a:r>
            <a:r>
              <a:rPr lang="pt-BR" sz="2000" baseline="30000" dirty="0">
                <a:latin typeface="Nunito" pitchFamily="2" charset="0"/>
              </a:rPr>
              <a:t>13</a:t>
            </a:r>
          </a:p>
          <a:p>
            <a:pPr algn="just">
              <a:spcBef>
                <a:spcPct val="50000"/>
              </a:spcBef>
              <a:defRPr/>
            </a:pPr>
            <a:r>
              <a:rPr lang="pt-BR" sz="2000" dirty="0">
                <a:latin typeface="Nunito" pitchFamily="2" charset="0"/>
              </a:rPr>
              <a:t>e) 1,25 . 10</a:t>
            </a:r>
            <a:r>
              <a:rPr lang="pt-BR" sz="2000" baseline="30000" dirty="0">
                <a:latin typeface="Nunito" pitchFamily="2" charset="0"/>
              </a:rPr>
              <a:t>13</a:t>
            </a:r>
          </a:p>
          <a:p>
            <a:pPr algn="just">
              <a:spcBef>
                <a:spcPct val="50000"/>
              </a:spcBef>
              <a:defRPr/>
            </a:pPr>
            <a:endParaRPr lang="pt-BR" sz="2000" dirty="0">
              <a:latin typeface="Nunito" pitchFamily="2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255874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Exemplo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91064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áfico 45" descr="Fechar">
            <a:extLst>
              <a:ext uri="{FF2B5EF4-FFF2-40B4-BE49-F238E27FC236}">
                <a16:creationId xmlns:a16="http://schemas.microsoft.com/office/drawing/2014/main" id="{18ADA213-43C3-69B8-D35B-902C6E16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33" y="41391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5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B3E88D0-2778-173A-8E7B-A5C75FDA6A1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31040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altLang="pt-BR" sz="2800" dirty="0">
                <a:latin typeface="Nunito ExtraBold" pitchFamily="2" charset="0"/>
              </a:rPr>
              <a:t>Condutores e isolantes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FEB4C95-FE59-2D17-B919-9306887E0FC0}"/>
              </a:ext>
            </a:extLst>
          </p:cNvPr>
          <p:cNvCxnSpPr/>
          <p:nvPr/>
        </p:nvCxnSpPr>
        <p:spPr>
          <a:xfrm>
            <a:off x="221095" y="1050655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029">
            <a:extLst>
              <a:ext uri="{FF2B5EF4-FFF2-40B4-BE49-F238E27FC236}">
                <a16:creationId xmlns:a16="http://schemas.microsoft.com/office/drawing/2014/main" id="{14F8275A-02F4-68E0-434E-30276FD62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75" y="1358719"/>
            <a:ext cx="8447088" cy="13256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000000">
                <a:gamma/>
                <a:shade val="60000"/>
                <a:invGamma/>
              </a:srgbClr>
            </a:prstShdw>
          </a:effectLst>
        </p:spPr>
        <p:txBody>
          <a:bodyPr lIns="90000" tIns="46800" rIns="90000" bIns="46800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 charset="0"/>
              </a:rPr>
              <a:t>Em alguns tipos de átomos, especialmente os metais - 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 charset="0"/>
              </a:rPr>
              <a:t>ferro, ouro, platina, cobre, prata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 charset="0"/>
              </a:rPr>
              <a:t> e outros -, a última órbita eletrônica perde um elétron com grande facilidade. Esses elétrons recebem o nome de </a:t>
            </a: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 charset="0"/>
              </a:rPr>
              <a:t>elétrons livres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 charset="0"/>
              </a:rPr>
              <a:t>.</a:t>
            </a: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53B9A8AC-3E23-FC7A-BE17-4B3BC9E57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77" y="3936278"/>
            <a:ext cx="4932796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000000">
                <a:gamma/>
                <a:shade val="60000"/>
                <a:invGamma/>
              </a:srgbClr>
            </a:prstShdw>
          </a:effectLst>
        </p:spPr>
        <p:txBody>
          <a:bodyPr wrap="square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 charset="0"/>
              </a:rPr>
              <a:t>Os elétrons livres têm facilidade de se deslocar no interior do metal. Esse deslocamento ocorre de átomo para átomo, sem uma direção preferencial. </a:t>
            </a:r>
          </a:p>
        </p:txBody>
      </p:sp>
      <p:pic>
        <p:nvPicPr>
          <p:cNvPr id="10" name="Picture 1033">
            <a:extLst>
              <a:ext uri="{FF2B5EF4-FFF2-40B4-BE49-F238E27FC236}">
                <a16:creationId xmlns:a16="http://schemas.microsoft.com/office/drawing/2014/main" id="{3C7FFB31-4925-8AD0-EB79-A44B9910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02" y="2699347"/>
            <a:ext cx="4335462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AXREDE Baterias Sticker">
            <a:extLst>
              <a:ext uri="{FF2B5EF4-FFF2-40B4-BE49-F238E27FC236}">
                <a16:creationId xmlns:a16="http://schemas.microsoft.com/office/drawing/2014/main" id="{582C5669-20E4-45AD-A4AC-B9CCBB44B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3" b="33738"/>
          <a:stretch/>
        </p:blipFill>
        <p:spPr bwMode="auto">
          <a:xfrm>
            <a:off x="221095" y="1270750"/>
            <a:ext cx="2847109" cy="139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50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2672</TotalTime>
  <Words>1364</Words>
  <Application>Microsoft Office PowerPoint</Application>
  <PresentationFormat>Widescreen</PresentationFormat>
  <Paragraphs>175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Arial</vt:lpstr>
      <vt:lpstr>Tahoma</vt:lpstr>
      <vt:lpstr>Calibri</vt:lpstr>
      <vt:lpstr>Neon Lights</vt:lpstr>
      <vt:lpstr>Wingdings</vt:lpstr>
      <vt:lpstr>Times New Roman</vt:lpstr>
      <vt:lpstr>Nunito ExtraBold</vt:lpstr>
      <vt:lpstr>Nunito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helio</dc:creator>
  <cp:lastModifiedBy>joao helio</cp:lastModifiedBy>
  <cp:revision>184</cp:revision>
  <dcterms:created xsi:type="dcterms:W3CDTF">2022-07-18T12:13:22Z</dcterms:created>
  <dcterms:modified xsi:type="dcterms:W3CDTF">2022-11-27T12:24:46Z</dcterms:modified>
</cp:coreProperties>
</file>